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734" r:id="rId2"/>
    <p:sldMasterId id="2147484048" r:id="rId3"/>
  </p:sldMasterIdLst>
  <p:notesMasterIdLst>
    <p:notesMasterId r:id="rId26"/>
  </p:notesMasterIdLst>
  <p:handoutMasterIdLst>
    <p:handoutMasterId r:id="rId27"/>
  </p:handoutMasterIdLst>
  <p:sldIdLst>
    <p:sldId id="256" r:id="rId4"/>
    <p:sldId id="389" r:id="rId5"/>
    <p:sldId id="425" r:id="rId6"/>
    <p:sldId id="493" r:id="rId7"/>
    <p:sldId id="547" r:id="rId8"/>
    <p:sldId id="316" r:id="rId9"/>
    <p:sldId id="436" r:id="rId10"/>
    <p:sldId id="438" r:id="rId11"/>
    <p:sldId id="437" r:id="rId12"/>
    <p:sldId id="439" r:id="rId13"/>
    <p:sldId id="440" r:id="rId14"/>
    <p:sldId id="282" r:id="rId15"/>
    <p:sldId id="441" r:id="rId16"/>
    <p:sldId id="545" r:id="rId17"/>
    <p:sldId id="494" r:id="rId18"/>
    <p:sldId id="352" r:id="rId19"/>
    <p:sldId id="259" r:id="rId20"/>
    <p:sldId id="525" r:id="rId21"/>
    <p:sldId id="260" r:id="rId22"/>
    <p:sldId id="335" r:id="rId23"/>
    <p:sldId id="261" r:id="rId24"/>
    <p:sldId id="531" r:id="rId25"/>
  </p:sldIdLst>
  <p:sldSz cx="9144000" cy="6858000" type="screen4x3"/>
  <p:notesSz cx="7010400" cy="9296400"/>
  <p:custDataLst>
    <p:tags r:id="rId2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36" userDrawn="1">
          <p15:clr>
            <a:srgbClr val="A4A3A4"/>
          </p15:clr>
        </p15:guide>
        <p15:guide id="2" pos="2116" userDrawn="1">
          <p15:clr>
            <a:srgbClr val="A4A3A4"/>
          </p15:clr>
        </p15:guide>
        <p15:guide id="3" orient="horz" pos="2929" userDrawn="1">
          <p15:clr>
            <a:srgbClr val="A4A3A4"/>
          </p15:clr>
        </p15:guide>
        <p15:guide id="4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7" autoAdjust="0"/>
    <p:restoredTop sz="86489" autoAdjust="0"/>
  </p:normalViewPr>
  <p:slideViewPr>
    <p:cSldViewPr snapToGrid="0">
      <p:cViewPr varScale="1">
        <p:scale>
          <a:sx n="178" d="100"/>
          <a:sy n="178" d="100"/>
        </p:scale>
        <p:origin x="192" y="4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-1522" y="-62"/>
      </p:cViewPr>
      <p:guideLst>
        <p:guide orient="horz" pos="2836"/>
        <p:guide pos="2116"/>
        <p:guide orient="horz" pos="292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gs" Target="tags/tag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t" anchorCtr="0" compatLnSpc="1">
            <a:prstTxWarp prst="textNoShape">
              <a:avLst/>
            </a:prstTxWarp>
          </a:bodyPr>
          <a:lstStyle>
            <a:lvl1pPr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9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t" anchorCtr="0" compatLnSpc="1">
            <a:prstTxWarp prst="textNoShape">
              <a:avLst/>
            </a:prstTxWarp>
          </a:bodyPr>
          <a:lstStyle>
            <a:lvl1pPr algn="r"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b" anchorCtr="0" compatLnSpc="1">
            <a:prstTxWarp prst="textNoShape">
              <a:avLst/>
            </a:prstTxWarp>
          </a:bodyPr>
          <a:lstStyle>
            <a:lvl1pPr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9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b" anchorCtr="0" compatLnSpc="1">
            <a:prstTxWarp prst="textNoShape">
              <a:avLst/>
            </a:prstTxWarp>
          </a:bodyPr>
          <a:lstStyle>
            <a:lvl1pPr algn="r"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fld id="{1AB82522-7EA1-4AEB-824D-34120ADF9B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930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AEA25AEE-4BA5-4963-949D-D3A2990E8B91}" type="datetimeFigureOut">
              <a:rPr lang="en-US"/>
              <a:pPr>
                <a:defRPr/>
              </a:pPr>
              <a:t>10/21/20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05" tIns="45853" rIns="91705" bIns="4585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6" y="4416426"/>
            <a:ext cx="5607050" cy="4181475"/>
          </a:xfrm>
          <a:prstGeom prst="rect">
            <a:avLst/>
          </a:prstGeom>
        </p:spPr>
        <p:txBody>
          <a:bodyPr vert="horz" lIns="91705" tIns="45853" rIns="91705" bIns="4585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31263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8831263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19F53227-163E-4528-8660-286FD036E5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32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7073F5D-88B6-4F8C-B932-85F84F7314D2}" type="slidenum">
              <a:rPr lang="en-US" altLang="en-US" smtClean="0"/>
              <a:pPr eaLnBrk="1" hangingPunct="1"/>
              <a:t>7</a:t>
            </a:fld>
            <a:endParaRPr lang="en-US" alt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614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0E0B1EF-5EEB-4840-9DE1-04A44BCE9567}" type="slidenum">
              <a:rPr lang="en-US" altLang="en-US" smtClean="0"/>
              <a:pPr eaLnBrk="1" hangingPunct="1"/>
              <a:t>19</a:t>
            </a:fld>
            <a:endParaRPr lang="en-US" alt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Error surface for E(LMS) is always a parabolic with one global minimum FOR SINGLE LINEAR UNIT!</a:t>
            </a:r>
          </a:p>
        </p:txBody>
      </p:sp>
    </p:spTree>
    <p:extLst>
      <p:ext uri="{BB962C8B-B14F-4D97-AF65-F5344CB8AC3E}">
        <p14:creationId xmlns:p14="http://schemas.microsoft.com/office/powerpoint/2010/main" val="2068655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2A0501E-E6F5-4569-8924-EDA8D564A4BC}" type="slidenum">
              <a:rPr lang="en-US" altLang="en-US" smtClean="0"/>
              <a:pPr eaLnBrk="1" hangingPunct="1"/>
              <a:t>21</a:t>
            </a:fld>
            <a:endParaRPr lang="en-US" alt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7426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B3FA502-63FE-427B-A96A-522B2AF306B4}" type="slidenum">
              <a:rPr lang="en-US" altLang="en-US" smtClean="0"/>
              <a:pPr eaLnBrk="1" hangingPunct="1"/>
              <a:t>22</a:t>
            </a:fld>
            <a:endParaRPr lang="en-US" alt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6028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BCEED37-B943-4350-A3D0-2FA5C5DF3A1E}" type="slidenum">
              <a:rPr lang="en-US" altLang="en-US" smtClean="0"/>
              <a:pPr eaLnBrk="1" hangingPunct="1"/>
              <a:t>8</a:t>
            </a:fld>
            <a:endParaRPr lang="en-US" alt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646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F695DD9-7F3E-404B-8835-0B7AD6427215}" type="slidenum">
              <a:rPr lang="en-US" altLang="en-US" smtClean="0"/>
              <a:pPr eaLnBrk="1" hangingPunct="1"/>
              <a:t>9</a:t>
            </a:fld>
            <a:endParaRPr lang="en-US" alt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812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8463AF2-0ED8-4D04-9831-970C53F9FBD9}" type="slidenum">
              <a:rPr lang="en-US" altLang="en-US" smtClean="0"/>
              <a:pPr eaLnBrk="1" hangingPunct="1"/>
              <a:t>10</a:t>
            </a:fld>
            <a:endParaRPr lang="en-US" alt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6174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0057039-B167-440A-B740-2D8055E54EAA}" type="slidenum">
              <a:rPr lang="en-US" altLang="en-US" smtClean="0"/>
              <a:pPr eaLnBrk="1" hangingPunct="1"/>
              <a:t>11</a:t>
            </a:fld>
            <a:endParaRPr lang="en-US" alt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Et of all hyperplanes in n-dimensional space</a:t>
            </a:r>
          </a:p>
        </p:txBody>
      </p:sp>
    </p:spTree>
    <p:extLst>
      <p:ext uri="{BB962C8B-B14F-4D97-AF65-F5344CB8AC3E}">
        <p14:creationId xmlns:p14="http://schemas.microsoft.com/office/powerpoint/2010/main" val="1678846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99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39128C0-C848-4883-9E99-AD7DA3B3D82A}" type="slidenum">
              <a:rPr lang="en-US" altLang="en-US" smtClean="0"/>
              <a:pPr eaLnBrk="1" hangingPunct="1"/>
              <a:t>13</a:t>
            </a:fld>
            <a:endParaRPr lang="en-US" alt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Network of multiple perceptrons can learn any boolean function</a:t>
            </a:r>
          </a:p>
        </p:txBody>
      </p:sp>
    </p:spTree>
    <p:extLst>
      <p:ext uri="{BB962C8B-B14F-4D97-AF65-F5344CB8AC3E}">
        <p14:creationId xmlns:p14="http://schemas.microsoft.com/office/powerpoint/2010/main" val="922611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B9853B4-6D40-4F8E-B01C-5848EBD1C6E4}" type="slidenum">
              <a:rPr lang="en-US" altLang="en-US" smtClean="0"/>
              <a:pPr eaLnBrk="1" hangingPunct="1"/>
              <a:t>17</a:t>
            </a:fld>
            <a:endParaRPr lang="en-US" alt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8977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6220951-9C78-4BDA-82B0-59D736810022}" type="slidenum">
              <a:rPr lang="en-US" altLang="en-US" smtClean="0"/>
              <a:pPr eaLnBrk="1" hangingPunct="1"/>
              <a:t>18</a:t>
            </a:fld>
            <a:endParaRPr lang="en-US" alt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586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10" Type="http://schemas.openxmlformats.org/officeDocument/2006/relationships/image" Target="../media/image4.png"/><Relationship Id="rId4" Type="http://schemas.openxmlformats.org/officeDocument/2006/relationships/tags" Target="../tags/tag9.xml"/><Relationship Id="rId9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151C77"/>
              </a:buClr>
              <a:buSzPct val="80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5" name="Line 3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381000" y="1119762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151C77"/>
              </a:buClr>
              <a:buSzPct val="80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313619"/>
            <a:ext cx="9144000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 eaLnBrk="0" hangingPunct="0">
              <a:defRPr/>
            </a:pPr>
            <a:r>
              <a:rPr lang="en-US" sz="3600" i="1" u="none">
                <a:cs typeface="+mn-cs"/>
              </a:rPr>
              <a:t>Air Force Institute of Technology</a:t>
            </a:r>
            <a:endParaRPr lang="en-US" sz="4000" i="1" u="none">
              <a:cs typeface="+mn-cs"/>
            </a:endParaRP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3597215" y="3505200"/>
            <a:ext cx="5013385" cy="104775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8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ctrTitle" hasCustomPrompt="1"/>
            <p:custDataLst>
              <p:tags r:id="rId5"/>
            </p:custDataLst>
          </p:nvPr>
        </p:nvSpPr>
        <p:spPr bwMode="auto">
          <a:xfrm>
            <a:off x="3372928" y="1600200"/>
            <a:ext cx="5275772" cy="1600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 i="0" baseline="0"/>
            </a:lvl1pPr>
          </a:lstStyle>
          <a:p>
            <a:r>
              <a:rPr lang="en-US" sz="3600" dirty="0"/>
              <a:t>System Architecture</a:t>
            </a:r>
            <a:br>
              <a:rPr lang="en-US" sz="3600" dirty="0"/>
            </a:br>
            <a:r>
              <a:rPr lang="en-US" sz="3600" dirty="0"/>
              <a:t>SENG 640</a:t>
            </a:r>
            <a:endParaRPr 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0"/>
            <p:custDataLst>
              <p:tags r:id="rId6"/>
            </p:custDataLst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607B88E-5E18-4868-8258-D23E4D7A08B7}" type="slidenum">
              <a:rPr lang="en-US"/>
              <a:pPr>
                <a:defRPr/>
              </a:pPr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9" cstate="print"/>
          <a:srcRect l="1755" r="-2106" b="-21826"/>
          <a:stretch>
            <a:fillRect/>
          </a:stretch>
        </p:blipFill>
        <p:spPr bwMode="auto">
          <a:xfrm>
            <a:off x="385324" y="2819400"/>
            <a:ext cx="3276600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2" descr="shield"/>
          <p:cNvPicPr>
            <a:picLocks noChangeAspect="1" noChangeArrowheads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48937" y="1981200"/>
            <a:ext cx="12461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 userDrawn="1">
            <p:custDataLst>
              <p:tags r:id="rId7"/>
            </p:custDataLst>
          </p:nvPr>
        </p:nvSpPr>
        <p:spPr>
          <a:xfrm>
            <a:off x="155276" y="6574710"/>
            <a:ext cx="18719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u="none" dirty="0"/>
              <a:t>Last Updated: </a:t>
            </a:r>
            <a:fld id="{6B96FE2A-A596-4E2C-A521-0EBF40DA415D}" type="datetime5">
              <a:rPr lang="en-US" sz="1100" b="0" u="none" smtClean="0"/>
              <a:pPr/>
              <a:t>21-Oct-20</a:t>
            </a:fld>
            <a:endParaRPr lang="en-US" sz="1100" b="0" u="none" dirty="0"/>
          </a:p>
        </p:txBody>
      </p:sp>
    </p:spTree>
    <p:extLst>
      <p:ext uri="{BB962C8B-B14F-4D97-AF65-F5344CB8AC3E}">
        <p14:creationId xmlns:p14="http://schemas.microsoft.com/office/powerpoint/2010/main" val="742873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216D77E-8822-4F24-B865-2C1D1CE7CEF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595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3550" y="274638"/>
            <a:ext cx="2117725" cy="558641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203950" cy="55864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2F5B960A-E044-4660-B974-A0F4A50B58D2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790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047767B4-DD28-4078-BBA1-0E7BD33062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1153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3474EE77-5536-4876-863D-6703CD8B15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5491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5181AC80-441B-40BA-8AFB-564B9F99F8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1108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96A24C4B-53BF-45AB-82D1-8DB71FF13F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041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0E432B34-307B-466A-AAA3-BA31A26A8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1296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458200" y="6553200"/>
            <a:ext cx="685800" cy="203200"/>
          </a:xfrm>
        </p:spPr>
        <p:txBody>
          <a:bodyPr/>
          <a:lstStyle>
            <a:lvl1pPr>
              <a:defRPr sz="1200" b="0" u="none"/>
            </a:lvl1pPr>
          </a:lstStyle>
          <a:p>
            <a:pPr>
              <a:defRPr/>
            </a:pPr>
            <a:fld id="{2EB3DEF1-F8EC-4E70-ABF6-8302B62703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9084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763EE9D2-6740-4EB4-8E51-1885D7A82E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6869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38FB292F-F170-4EEA-AE66-F927E91CC4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8799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5554" y="152400"/>
            <a:ext cx="6435305" cy="694493"/>
          </a:xfrm>
          <a:prstGeom prst="rect">
            <a:avLst/>
          </a:prstGeom>
        </p:spPr>
        <p:txBody>
          <a:bodyPr/>
          <a:lstStyle>
            <a:lvl1pPr algn="ctr">
              <a:defRPr sz="320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73893" y="1139885"/>
            <a:ext cx="8438786" cy="4324350"/>
          </a:xfrm>
        </p:spPr>
        <p:txBody>
          <a:bodyPr/>
          <a:lstStyle>
            <a:lvl2pPr marL="628650" indent="-284163">
              <a:defRPr b="0"/>
            </a:lvl2pPr>
            <a:lvl3pPr marL="974725" indent="-285750">
              <a:defRPr sz="1800" b="0"/>
            </a:lvl3pPr>
            <a:lvl4pPr marL="1371600" indent="-285750">
              <a:defRPr sz="1600"/>
            </a:lvl4pPr>
            <a:lvl5pPr marL="1768475" indent="-293688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  <p:custDataLst>
              <p:tags r:id="rId3"/>
            </p:custDataLst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E642D102-6127-4C83-914E-CBB4CB7F0BB2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Picture 17" descr="AFIT(good)"/>
          <p:cNvPicPr>
            <a:picLocks noChangeAspect="1" noChangeArrowheads="1"/>
          </p:cNvPicPr>
          <p:nvPr userDrawn="1"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3777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53C2B372-8611-4FC4-B325-D94E29E59C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8905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5DADD32A-06D5-4544-9FAD-502FB3D61D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3995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3175"/>
            <a:ext cx="2057400" cy="61293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3175"/>
            <a:ext cx="6019800" cy="6129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C66A5665-9F6E-4242-9F9D-9A94E971FC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9378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-3175"/>
            <a:ext cx="8229600" cy="6129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AFC6B57A-491D-48A0-9183-91C7C8949E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36705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FF9A8-15E0-554B-8727-99CE63D4D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1F64B-9621-FD41-9C5F-2F598400C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1BEB0-5CDE-AF40-8149-8395417E6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EA6FD-B6D7-E14A-9957-1FCD7C97E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5438B-111D-7D4B-BC6F-8E6DBB75D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7D17BB-3D5C-1246-BF0C-5304C6D74D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3582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BD276-9279-AE4E-98B8-BF13B685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74C82-F99A-6F44-BA53-08365D5E0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33C25-03CE-3441-A327-B1E2BAB73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EC6EA-E198-204A-B61C-3013107EE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710F6-4F02-C84B-8F0E-686646E5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D337A1-D29F-2F4B-A445-46DECCE5516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1652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4955-FFB8-8943-84E4-857CE0AA2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7809C-5567-9545-9719-A2A766D0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FC588-18EE-C548-9A69-1218C2CBD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A2795-AB26-D942-9B80-7B469FBA9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D47C1-0196-B949-BE2F-0AB7FA374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21DF31-F7E5-AE4E-B3BE-11C2C5A2E7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556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4F751-19F2-A34A-96DB-98B489F26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91EEA-4514-644C-816F-60BD41D49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0DCFA-6987-C243-ADD9-C2E40CD72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05A7C-E4E7-864E-9EB0-C07A90817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A116A-738C-234B-8B8F-994A2CC30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2C6A4-A697-F847-93EB-0A3E841FD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71E860-C216-A84C-B351-63D85F447E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95377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C696-AC47-584A-B949-CD9FC9292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63A53-55D4-5942-992C-1A01D2D49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7E099-C04E-2C4B-A62E-02C49B107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11E91-23D7-8C43-9374-85A0C613F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78D12B-9D30-4249-95D0-48A48D8FEF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C77A0B-0EDE-4A47-9C07-7D3FB8B32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BB82EC-0486-794A-B343-BAFF480F8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D715FC-B664-B247-B2D9-50D4E3762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A1AF09-68A3-124E-997D-0C356B66ED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80949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2C582-418D-BA4E-AB59-30E7A9ED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13AA20-AE29-7247-BA89-772403EE9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EB0D48-9A52-824D-A601-ADDD08D88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73487-CE4D-FA47-BF7E-FB0EA7AA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9749EC-F12E-7940-82AD-18930F7944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66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95592D88-4C7F-479B-AA74-1F27B7AEFB2F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7312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0FD72-C5B0-364E-B697-DE8D2CC6E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4D900-3F45-8748-BD32-61921B3D5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A8AD6-CF12-D643-B710-AED9A87FD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1D62A6-05A9-5846-9242-FA06DD4353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07719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B8987-56F7-1D46-B6F7-6C8E2F0E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182CA-AED5-2642-AA43-3DB88DBC0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03E82B-0C4D-B94C-BD3E-70AE7477F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5ABAB-7F2B-8B42-AFAA-3C91DA9AF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DCB5D-B8AA-8848-80A4-C5BDEC4BF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EBA6D-984C-E144-AEDF-E5CA13EA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937FD7-3580-2E46-A0EB-DFBE448985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9678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F212D-EC47-2242-823A-7A31AF1F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B15785-5D63-8841-875C-58202DBF6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1F63D-A1E2-C446-96E9-433BF18A2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C5C3D-B018-2446-85EE-CE01B2F5E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3429B-C5D2-5745-A6D0-3B5C00052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B7DFE-7F07-DE4C-8015-B5A8741DA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F27C29-2366-D546-AA97-D7B0AE115E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46268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08F3-A8C1-9E4C-B77C-BA67A0DFA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8E9EE-E147-D043-ACA6-1B460E672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B3393-009C-0E4F-A42D-B65623755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5D7DE-0AA0-1C4D-B14E-98D31AF13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7AE49-CCFA-A944-B1F4-E25963F9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E68126-ADB0-024E-B4A0-1A16DA925E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68002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B39512-218A-DC4B-93E4-A88887E05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B31D56-5EC3-194B-861B-F2AC701D6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FDFE7-97BB-FE4F-9943-0D75E0049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76F68-3FEF-2B4D-90B0-CEAB06554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6417B-30D8-704D-B5AE-BDAE9F82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A2144A-BDEB-0F4F-9ADF-6E99C9118F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2038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36700"/>
            <a:ext cx="3989388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1888" y="1536700"/>
            <a:ext cx="3989387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8C7A12CA-3EF0-44CE-92D5-513D06DE291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374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739AD4BB-EC7F-4D5E-B184-89330C80547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990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874EA89C-6B81-4D85-9345-C1EDAB18D1D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40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0F8D7B88-9704-4760-981A-DC0D62026735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951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79FE1AB4-8D89-434D-85CC-B0C79482085A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59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7F3EAC1C-DBCE-4FAE-AC77-0F381F3501CF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16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800100" y="1536700"/>
            <a:ext cx="8131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558" name="Line 6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381000" y="990372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151C77"/>
              </a:buClr>
              <a:buSzPct val="80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6" name="Rectangle 5"/>
          <p:cNvSpPr txBox="1">
            <a:spLocks noChangeArrowheads="1"/>
          </p:cNvSpPr>
          <p:nvPr userDrawn="1">
            <p:custDataLst>
              <p:tags r:id="rId15"/>
            </p:custDataLst>
          </p:nvPr>
        </p:nvSpPr>
        <p:spPr>
          <a:xfrm>
            <a:off x="8458200" y="6553200"/>
            <a:ext cx="685800" cy="203200"/>
          </a:xfrm>
          <a:prstGeom prst="rect">
            <a:avLst/>
          </a:prstGeom>
          <a:ln/>
        </p:spPr>
        <p:txBody>
          <a:bodyPr/>
          <a:lstStyle>
            <a:lvl1pPr>
              <a:defRPr sz="1200" b="0" u="none"/>
            </a:lvl1pPr>
          </a:lstStyle>
          <a:p>
            <a:pPr algn="r">
              <a:defRPr/>
            </a:pPr>
            <a:fld id="{B5FCEF36-23CB-40D5-B03F-3C626FA7EF99}" type="slidenum">
              <a:rPr lang="en-US" smtClean="0">
                <a:solidFill>
                  <a:srgbClr val="000000"/>
                </a:solidFill>
                <a:cs typeface="+mn-cs"/>
              </a:rPr>
              <a:pPr algn="r">
                <a:defRPr/>
              </a:pPr>
              <a:t>‹#›</a:t>
            </a:fld>
            <a:endParaRPr lang="en-US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7" name="Picture 11" descr="chrmblue_std small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96850" y="128588"/>
            <a:ext cx="803275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7" descr="AFIT(good)"/>
          <p:cNvPicPr>
            <a:picLocks noChangeAspect="1" noChangeArrowheads="1"/>
          </p:cNvPicPr>
          <p:nvPr userDrawn="1"/>
        </p:nvPicPr>
        <p:blipFill>
          <a:blip r:embed="rId18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Placeholder 8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</p:sldLayoutIdLst>
  <p:hf sldNum="0"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81875" y="6654800"/>
            <a:ext cx="107632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 b="0" u="none">
                <a:solidFill>
                  <a:srgbClr val="000000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02400"/>
            <a:ext cx="28956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 u="none">
                <a:solidFill>
                  <a:srgbClr val="000000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477000"/>
            <a:ext cx="6858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000" b="0" u="none">
                <a:solidFill>
                  <a:srgbClr val="000000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fld id="{837BE3FF-7030-467D-B6BF-3D4ECB6BEE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-3175"/>
            <a:ext cx="6545262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2054" name="Group 139"/>
          <p:cNvGrpSpPr>
            <a:grpSpLocks/>
          </p:cNvGrpSpPr>
          <p:nvPr userDrawn="1"/>
        </p:nvGrpSpPr>
        <p:grpSpPr bwMode="auto">
          <a:xfrm>
            <a:off x="0" y="1008063"/>
            <a:ext cx="9144000" cy="228600"/>
            <a:chOff x="0" y="599"/>
            <a:chExt cx="5760" cy="144"/>
          </a:xfrm>
        </p:grpSpPr>
        <p:sp>
          <p:nvSpPr>
            <p:cNvPr id="40076" name="Rectangle 140"/>
            <p:cNvSpPr>
              <a:spLocks noChangeArrowheads="1"/>
            </p:cNvSpPr>
            <p:nvPr userDrawn="1"/>
          </p:nvSpPr>
          <p:spPr bwMode="auto">
            <a:xfrm>
              <a:off x="0" y="599"/>
              <a:ext cx="5760" cy="48"/>
            </a:xfrm>
            <a:prstGeom prst="rect">
              <a:avLst/>
            </a:prstGeom>
            <a:solidFill>
              <a:srgbClr val="FF0000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tIns="137160" bIns="13716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000" b="0" u="none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40077" name="Rectangle 141"/>
            <p:cNvSpPr>
              <a:spLocks noChangeArrowheads="1"/>
            </p:cNvSpPr>
            <p:nvPr userDrawn="1"/>
          </p:nvSpPr>
          <p:spPr bwMode="auto">
            <a:xfrm>
              <a:off x="0" y="695"/>
              <a:ext cx="5760" cy="48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tIns="137160" bIns="13716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000" b="0" u="none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2055" name="Picture 147" descr="Netwarcom Silver Stars Large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9488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  <p:sldLayoutId id="2147484047" r:id="rId12"/>
  </p:sldLayoutIdLst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96BA416-F7E3-DF47-A522-9953DDAED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D0D8ABA-9480-B946-8B70-819EB3BFD6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F8F5351-211D-1E4A-B288-C7C6E2ACBAF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A6D0259-F0CC-9B47-BB4F-DAAD28A8898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1722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D4F9B8B-130D-A54B-9583-8B09F81DD31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16F1BFC-5E46-2047-99EF-CBCB5A0D2F4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801AA631-1E5B-DC45-8687-9749BA6D386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2400" y="228600"/>
            <a:ext cx="8839200" cy="6400800"/>
          </a:xfrm>
          <a:prstGeom prst="rect">
            <a:avLst/>
          </a:prstGeom>
          <a:noFill/>
          <a:ln w="38100">
            <a:solidFill>
              <a:srgbClr val="FF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2" name="Picture 8" descr="UMRLogo">
            <a:extLst>
              <a:ext uri="{FF2B5EF4-FFF2-40B4-BE49-F238E27FC236}">
                <a16:creationId xmlns:a16="http://schemas.microsoft.com/office/drawing/2014/main" id="{33001CF6-439D-8A4C-9802-71EFF63C3C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1066800" cy="103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362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.png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.vml"/><Relationship Id="rId5" Type="http://schemas.openxmlformats.org/officeDocument/2006/relationships/hyperlink" Target="https://www.google.com/url?sa=t&amp;rct=j&amp;q=&amp;esrc=s&amp;source=web&amp;cd=&amp;cad=rja&amp;uact=8&amp;ved=2ahUKEwiIyZXOo8HsAhUEnZ4KHYv2DWsQFjABegQIBRAC&amp;url=https%3A%2F%2Fsmarteng.mst.edu%2Fmedia%2Fresearch%2Fsmarteng%2Fdocuments%2FEE401_new.ppt&amp;usg=AOvVaw3IG_6OwCsGgjv3jhg6IJv9" TargetMode="Externa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tiff"/><Relationship Id="rId5" Type="http://schemas.openxmlformats.org/officeDocument/2006/relationships/hyperlink" Target="https://www.google.com/url?sa=t&amp;rct=j&amp;q=&amp;esrc=s&amp;source=web&amp;cd=&amp;cad=rja&amp;uact=8&amp;ved=2ahUKEwiIyZXOo8HsAhUEnZ4KHYv2DWsQFjAEegQIAxAC&amp;url=http%3A%2F%2Fwww.cs.nott.ac.uk%2F~pszgxk%2Faim%2Fppt%2Fneuralnetworks.ppt&amp;usg=AOvVaw3MdqkUZZ9oQnuanv8F95zN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png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.png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.png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066800" y="2667000"/>
            <a:ext cx="7620000" cy="33528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32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51250" y="4105275"/>
            <a:ext cx="51435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b="0" u="none" kern="0" dirty="0">
                <a:solidFill>
                  <a:srgbClr val="000000"/>
                </a:solidFill>
                <a:latin typeface="Arial"/>
                <a:ea typeface="+mj-ea"/>
                <a:cs typeface="+mj-cs"/>
              </a:rPr>
              <a:t>Neural Network Foundations &amp; Processes</a:t>
            </a:r>
          </a:p>
          <a:p>
            <a:pPr algn="r" eaLnBrk="0" hangingPunct="0">
              <a:defRPr/>
            </a:pPr>
            <a:endParaRPr lang="en-US" sz="2800" b="0" u="none" kern="0" dirty="0">
              <a:solidFill>
                <a:srgbClr val="000000"/>
              </a:solidFill>
              <a:latin typeface="Arial"/>
            </a:endParaRPr>
          </a:p>
          <a:p>
            <a:pPr algn="r" eaLnBrk="0" hangingPunct="0">
              <a:defRPr/>
            </a:pPr>
            <a:r>
              <a:rPr lang="en-US" sz="1600" b="0" u="none" kern="0" dirty="0">
                <a:solidFill>
                  <a:srgbClr val="000000"/>
                </a:solidFill>
                <a:latin typeface="Arial"/>
              </a:rPr>
              <a:t>Dr. Torrey Wagner</a:t>
            </a:r>
          </a:p>
          <a:p>
            <a:pPr algn="r" eaLnBrk="0" hangingPunct="0">
              <a:defRPr/>
            </a:pPr>
            <a:endParaRPr lang="en-US" b="0" u="none" kern="0" dirty="0">
              <a:solidFill>
                <a:srgbClr val="000000"/>
              </a:solidFill>
              <a:latin typeface="Arial"/>
              <a:ea typeface="+mj-ea"/>
              <a:cs typeface="+mj-cs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>
          <a:xfrm>
            <a:off x="3299381" y="1752600"/>
            <a:ext cx="5495369" cy="1470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r>
              <a:rPr lang="en-US" sz="2800" dirty="0"/>
              <a:t>Machine Learning</a:t>
            </a:r>
            <a:br>
              <a:rPr lang="en-US" sz="2800" dirty="0"/>
            </a:br>
            <a:r>
              <a:rPr lang="en-US" sz="2800" dirty="0"/>
              <a:t>DASC 522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The Simple Perceptron – </a:t>
            </a:r>
            <a:br>
              <a:rPr lang="en-US" altLang="en-US" sz="4000" dirty="0"/>
            </a:br>
            <a:r>
              <a:rPr lang="en-US" altLang="en-US" sz="4000" dirty="0"/>
              <a:t>Bool XOR?</a:t>
            </a:r>
          </a:p>
        </p:txBody>
      </p:sp>
      <p:sp>
        <p:nvSpPr>
          <p:cNvPr id="11267" name="Rectangle 3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dirty="0"/>
          </a:p>
        </p:txBody>
      </p:sp>
      <p:graphicFrame>
        <p:nvGraphicFramePr>
          <p:cNvPr id="417795" name="Group 3"/>
          <p:cNvGraphicFramePr>
            <a:graphicFrameLocks noGrp="1"/>
          </p:cNvGraphicFramePr>
          <p:nvPr/>
        </p:nvGraphicFramePr>
        <p:xfrm>
          <a:off x="1447800" y="2286000"/>
          <a:ext cx="2514600" cy="2713039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1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input x1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input x2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output 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294" name="Oval 29"/>
          <p:cNvSpPr>
            <a:spLocks noChangeArrowheads="1"/>
          </p:cNvSpPr>
          <p:nvPr/>
        </p:nvSpPr>
        <p:spPr bwMode="auto">
          <a:xfrm flipH="1">
            <a:off x="6781800" y="4495800"/>
            <a:ext cx="533400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2400" u="none">
                <a:latin typeface="Times New Roman" pitchFamily="18" charset="0"/>
              </a:rPr>
              <a:t>x</a:t>
            </a:r>
            <a:r>
              <a:rPr lang="en-US" altLang="en-US" sz="2400" u="none" baseline="-25000">
                <a:latin typeface="Times New Roman" pitchFamily="18" charset="0"/>
              </a:rPr>
              <a:t>2</a:t>
            </a:r>
          </a:p>
        </p:txBody>
      </p:sp>
      <p:sp>
        <p:nvSpPr>
          <p:cNvPr id="11295" name="Oval 30"/>
          <p:cNvSpPr>
            <a:spLocks noChangeArrowheads="1"/>
          </p:cNvSpPr>
          <p:nvPr/>
        </p:nvSpPr>
        <p:spPr bwMode="auto">
          <a:xfrm>
            <a:off x="6096000" y="2514600"/>
            <a:ext cx="533400" cy="533400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11296" name="Group 31"/>
          <p:cNvGrpSpPr>
            <a:grpSpLocks/>
          </p:cNvGrpSpPr>
          <p:nvPr/>
        </p:nvGrpSpPr>
        <p:grpSpPr bwMode="auto">
          <a:xfrm>
            <a:off x="5791200" y="3048000"/>
            <a:ext cx="1143000" cy="1447800"/>
            <a:chOff x="3648" y="1920"/>
            <a:chExt cx="720" cy="624"/>
          </a:xfrm>
        </p:grpSpPr>
        <p:sp>
          <p:nvSpPr>
            <p:cNvPr id="11302" name="Line 32"/>
            <p:cNvSpPr>
              <a:spLocks noChangeShapeType="1"/>
            </p:cNvSpPr>
            <p:nvPr/>
          </p:nvSpPr>
          <p:spPr bwMode="auto">
            <a:xfrm flipH="1" flipV="1">
              <a:off x="4080" y="1920"/>
              <a:ext cx="288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303" name="Line 33"/>
            <p:cNvSpPr>
              <a:spLocks noChangeShapeType="1"/>
            </p:cNvSpPr>
            <p:nvPr/>
          </p:nvSpPr>
          <p:spPr bwMode="auto">
            <a:xfrm flipV="1">
              <a:off x="3648" y="1920"/>
              <a:ext cx="288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297" name="Oval 34"/>
          <p:cNvSpPr>
            <a:spLocks noChangeArrowheads="1"/>
          </p:cNvSpPr>
          <p:nvPr/>
        </p:nvSpPr>
        <p:spPr bwMode="auto">
          <a:xfrm>
            <a:off x="5410200" y="4495800"/>
            <a:ext cx="533400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2400" u="none" dirty="0">
                <a:latin typeface="Times New Roman" pitchFamily="18" charset="0"/>
              </a:rPr>
              <a:t>x</a:t>
            </a:r>
            <a:r>
              <a:rPr lang="en-US" altLang="en-US" sz="2400" u="none" baseline="-25000" dirty="0">
                <a:latin typeface="Times New Roman" pitchFamily="18" charset="0"/>
              </a:rPr>
              <a:t>1</a:t>
            </a:r>
          </a:p>
        </p:txBody>
      </p:sp>
      <p:sp>
        <p:nvSpPr>
          <p:cNvPr id="11299" name="Text Box 37"/>
          <p:cNvSpPr txBox="1">
            <a:spLocks noChangeArrowheads="1"/>
          </p:cNvSpPr>
          <p:nvPr/>
        </p:nvSpPr>
        <p:spPr bwMode="auto">
          <a:xfrm>
            <a:off x="3384550" y="56753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993C8-3B8B-CC4E-A7CF-29FE5031DCD3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  <p:sp>
        <p:nvSpPr>
          <p:cNvPr id="13" name="Line 22">
            <a:extLst>
              <a:ext uri="{FF2B5EF4-FFF2-40B4-BE49-F238E27FC236}">
                <a16:creationId xmlns:a16="http://schemas.microsoft.com/office/drawing/2014/main" id="{602755C6-AE72-E54F-B933-45099C20A3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29414" y="2752727"/>
            <a:ext cx="936625" cy="365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u="none"/>
          </a:p>
        </p:txBody>
      </p:sp>
      <p:sp>
        <p:nvSpPr>
          <p:cNvPr id="14" name="Text Box 24">
            <a:extLst>
              <a:ext uri="{FF2B5EF4-FFF2-40B4-BE49-F238E27FC236}">
                <a16:creationId xmlns:a16="http://schemas.microsoft.com/office/drawing/2014/main" id="{B9A49B59-394F-E34C-A891-44E5E6293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6039" y="2514602"/>
            <a:ext cx="911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u="none" dirty="0">
                <a:latin typeface="Times New Roman" pitchFamily="18" charset="0"/>
              </a:rPr>
              <a:t>output</a:t>
            </a:r>
          </a:p>
        </p:txBody>
      </p:sp>
      <p:sp>
        <p:nvSpPr>
          <p:cNvPr id="15" name="Text Box 37">
            <a:extLst>
              <a:ext uri="{FF2B5EF4-FFF2-40B4-BE49-F238E27FC236}">
                <a16:creationId xmlns:a16="http://schemas.microsoft.com/office/drawing/2014/main" id="{76E0FE2D-84A6-DF4E-88BC-88510DDCB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819400"/>
            <a:ext cx="7793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u="none" dirty="0">
                <a:latin typeface="Times New Roman" pitchFamily="18" charset="0"/>
              </a:rPr>
              <a:t>w</a:t>
            </a:r>
            <a:r>
              <a:rPr lang="en-US" altLang="en-US" sz="2000" u="none" baseline="-25000" dirty="0">
                <a:latin typeface="Times New Roman" pitchFamily="18" charset="0"/>
              </a:rPr>
              <a:t>0</a:t>
            </a:r>
            <a:r>
              <a:rPr lang="en-US" altLang="en-US" sz="2000" u="none" dirty="0">
                <a:latin typeface="Times New Roman" pitchFamily="18" charset="0"/>
              </a:rPr>
              <a:t>= </a:t>
            </a:r>
            <a:r>
              <a:rPr lang="en-US" altLang="en-US" sz="2000" u="none" dirty="0">
                <a:latin typeface="Symbol" pitchFamily="18" charset="2"/>
              </a:rPr>
              <a:t>?</a:t>
            </a:r>
            <a:endParaRPr lang="en-US" altLang="en-US" sz="2000" u="none" dirty="0">
              <a:latin typeface="Times New Roman" pitchFamily="18" charset="0"/>
            </a:endParaRPr>
          </a:p>
        </p:txBody>
      </p:sp>
      <p:sp>
        <p:nvSpPr>
          <p:cNvPr id="16" name="Line 38">
            <a:extLst>
              <a:ext uri="{FF2B5EF4-FFF2-40B4-BE49-F238E27FC236}">
                <a16:creationId xmlns:a16="http://schemas.microsoft.com/office/drawing/2014/main" id="{0BE136B9-CA56-5B44-9D6A-36B932E551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2895600"/>
            <a:ext cx="12954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u="none"/>
          </a:p>
        </p:txBody>
      </p:sp>
      <p:sp>
        <p:nvSpPr>
          <p:cNvPr id="17" name="Rectangle 39">
            <a:extLst>
              <a:ext uri="{FF2B5EF4-FFF2-40B4-BE49-F238E27FC236}">
                <a16:creationId xmlns:a16="http://schemas.microsoft.com/office/drawing/2014/main" id="{A1D2E512-242E-0246-B4E4-347D890B2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505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400" u="none">
                <a:latin typeface="Times New Roman" pitchFamily="18" charset="0"/>
              </a:rPr>
              <a:t>1</a:t>
            </a:r>
            <a:endParaRPr lang="en-US" altLang="en-US" sz="2400" u="none" baseline="-25000">
              <a:latin typeface="Times New Roman" pitchFamily="18" charset="0"/>
            </a:endParaRPr>
          </a:p>
        </p:txBody>
      </p:sp>
      <p:graphicFrame>
        <p:nvGraphicFramePr>
          <p:cNvPr id="18" name="Object 6">
            <a:extLst>
              <a:ext uri="{FF2B5EF4-FFF2-40B4-BE49-F238E27FC236}">
                <a16:creationId xmlns:a16="http://schemas.microsoft.com/office/drawing/2014/main" id="{5E4D4AE9-AF0F-C94B-B02E-0AAFF67479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4957"/>
              </p:ext>
            </p:extLst>
          </p:nvPr>
        </p:nvGraphicFramePr>
        <p:xfrm>
          <a:off x="273893" y="5007506"/>
          <a:ext cx="4463413" cy="1552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3" name="Bitmap Image" r:id="rId4" imgW="9321800" imgH="4076700" progId="Paint.Picture">
                  <p:embed/>
                </p:oleObj>
              </mc:Choice>
              <mc:Fallback>
                <p:oleObj name="Bitmap Image" r:id="rId4" imgW="9321800" imgH="4076700" progId="Paint.Picture">
                  <p:embed/>
                  <p:pic>
                    <p:nvPicPr>
                      <p:cNvPr id="15" name="Object 6">
                        <a:extLst>
                          <a:ext uri="{FF2B5EF4-FFF2-40B4-BE49-F238E27FC236}">
                            <a16:creationId xmlns:a16="http://schemas.microsoft.com/office/drawing/2014/main" id="{EE78F116-C0DB-7E42-81BC-E953324DA4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93" y="5007506"/>
                        <a:ext cx="4463413" cy="155249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667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600"/>
              <a:t>The Simple Perceptron – Decision Surface</a:t>
            </a:r>
          </a:p>
        </p:txBody>
      </p:sp>
      <p:grpSp>
        <p:nvGrpSpPr>
          <p:cNvPr id="12291" name="Group 3"/>
          <p:cNvGrpSpPr>
            <a:grpSpLocks/>
          </p:cNvGrpSpPr>
          <p:nvPr/>
        </p:nvGrpSpPr>
        <p:grpSpPr bwMode="auto">
          <a:xfrm>
            <a:off x="762000" y="1524000"/>
            <a:ext cx="2559051" cy="2519363"/>
            <a:chOff x="144" y="960"/>
            <a:chExt cx="1612" cy="1587"/>
          </a:xfrm>
        </p:grpSpPr>
        <p:sp>
          <p:nvSpPr>
            <p:cNvPr id="12302" name="Line 4"/>
            <p:cNvSpPr>
              <a:spLocks noChangeShapeType="1"/>
            </p:cNvSpPr>
            <p:nvPr/>
          </p:nvSpPr>
          <p:spPr bwMode="auto">
            <a:xfrm>
              <a:off x="720" y="1248"/>
              <a:ext cx="0" cy="1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u="none"/>
            </a:p>
          </p:txBody>
        </p:sp>
        <p:sp>
          <p:nvSpPr>
            <p:cNvPr id="12303" name="Line 5"/>
            <p:cNvSpPr>
              <a:spLocks noChangeShapeType="1"/>
            </p:cNvSpPr>
            <p:nvPr/>
          </p:nvSpPr>
          <p:spPr bwMode="auto">
            <a:xfrm flipH="1">
              <a:off x="144" y="1920"/>
              <a:ext cx="12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u="none"/>
            </a:p>
          </p:txBody>
        </p:sp>
        <p:sp>
          <p:nvSpPr>
            <p:cNvPr id="12304" name="Text Box 6"/>
            <p:cNvSpPr txBox="1">
              <a:spLocks noChangeArrowheads="1"/>
            </p:cNvSpPr>
            <p:nvPr/>
          </p:nvSpPr>
          <p:spPr bwMode="auto">
            <a:xfrm>
              <a:off x="864" y="1200"/>
              <a:ext cx="27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400" u="none">
                  <a:latin typeface="Tahoma" charset="0"/>
                </a:rPr>
                <a:t>+</a:t>
              </a:r>
            </a:p>
          </p:txBody>
        </p:sp>
        <p:sp>
          <p:nvSpPr>
            <p:cNvPr id="12305" name="Text Box 7"/>
            <p:cNvSpPr txBox="1">
              <a:spLocks noChangeArrowheads="1"/>
            </p:cNvSpPr>
            <p:nvPr/>
          </p:nvSpPr>
          <p:spPr bwMode="auto">
            <a:xfrm>
              <a:off x="432" y="1536"/>
              <a:ext cx="27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400" u="none">
                  <a:latin typeface="Tahoma" charset="0"/>
                </a:rPr>
                <a:t>+</a:t>
              </a:r>
            </a:p>
          </p:txBody>
        </p:sp>
        <p:sp>
          <p:nvSpPr>
            <p:cNvPr id="12306" name="Text Box 8"/>
            <p:cNvSpPr txBox="1">
              <a:spLocks noChangeArrowheads="1"/>
            </p:cNvSpPr>
            <p:nvPr/>
          </p:nvSpPr>
          <p:spPr bwMode="auto">
            <a:xfrm>
              <a:off x="336" y="1392"/>
              <a:ext cx="27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400" u="none">
                  <a:latin typeface="Tahoma" charset="0"/>
                </a:rPr>
                <a:t>+</a:t>
              </a:r>
            </a:p>
          </p:txBody>
        </p:sp>
        <p:sp>
          <p:nvSpPr>
            <p:cNvPr id="12307" name="Text Box 9"/>
            <p:cNvSpPr txBox="1">
              <a:spLocks noChangeArrowheads="1"/>
            </p:cNvSpPr>
            <p:nvPr/>
          </p:nvSpPr>
          <p:spPr bwMode="auto">
            <a:xfrm>
              <a:off x="192" y="1968"/>
              <a:ext cx="27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400" u="none">
                  <a:latin typeface="Tahoma" charset="0"/>
                </a:rPr>
                <a:t>+</a:t>
              </a:r>
            </a:p>
          </p:txBody>
        </p:sp>
        <p:sp>
          <p:nvSpPr>
            <p:cNvPr id="12308" name="Text Box 10"/>
            <p:cNvSpPr txBox="1">
              <a:spLocks noChangeArrowheads="1"/>
            </p:cNvSpPr>
            <p:nvPr/>
          </p:nvSpPr>
          <p:spPr bwMode="auto">
            <a:xfrm>
              <a:off x="720" y="2016"/>
              <a:ext cx="20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400" u="none">
                  <a:latin typeface="Tahoma" charset="0"/>
                </a:rPr>
                <a:t>-</a:t>
              </a:r>
            </a:p>
          </p:txBody>
        </p:sp>
        <p:sp>
          <p:nvSpPr>
            <p:cNvPr id="12309" name="Text Box 11"/>
            <p:cNvSpPr txBox="1">
              <a:spLocks noChangeArrowheads="1"/>
            </p:cNvSpPr>
            <p:nvPr/>
          </p:nvSpPr>
          <p:spPr bwMode="auto">
            <a:xfrm>
              <a:off x="864" y="1632"/>
              <a:ext cx="20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400" u="none">
                  <a:latin typeface="Tahoma" charset="0"/>
                </a:rPr>
                <a:t>-</a:t>
              </a:r>
            </a:p>
          </p:txBody>
        </p:sp>
        <p:sp>
          <p:nvSpPr>
            <p:cNvPr id="12310" name="Text Box 12"/>
            <p:cNvSpPr txBox="1">
              <a:spLocks noChangeArrowheads="1"/>
            </p:cNvSpPr>
            <p:nvPr/>
          </p:nvSpPr>
          <p:spPr bwMode="auto">
            <a:xfrm>
              <a:off x="1056" y="2256"/>
              <a:ext cx="20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400" u="none">
                  <a:latin typeface="Tahoma" charset="0"/>
                </a:rPr>
                <a:t>-</a:t>
              </a:r>
            </a:p>
          </p:txBody>
        </p:sp>
        <p:sp>
          <p:nvSpPr>
            <p:cNvPr id="12311" name="Text Box 13"/>
            <p:cNvSpPr txBox="1">
              <a:spLocks noChangeArrowheads="1"/>
            </p:cNvSpPr>
            <p:nvPr/>
          </p:nvSpPr>
          <p:spPr bwMode="auto">
            <a:xfrm>
              <a:off x="1248" y="1584"/>
              <a:ext cx="20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400" u="none">
                  <a:latin typeface="Tahoma" charset="0"/>
                </a:rPr>
                <a:t>-</a:t>
              </a:r>
            </a:p>
          </p:txBody>
        </p:sp>
        <p:sp>
          <p:nvSpPr>
            <p:cNvPr id="12312" name="Text Box 14"/>
            <p:cNvSpPr txBox="1">
              <a:spLocks noChangeArrowheads="1"/>
            </p:cNvSpPr>
            <p:nvPr/>
          </p:nvSpPr>
          <p:spPr bwMode="auto">
            <a:xfrm>
              <a:off x="1478" y="1749"/>
              <a:ext cx="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400" i="1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sz="2400" u="none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313" name="Text Box 15"/>
            <p:cNvSpPr txBox="1">
              <a:spLocks noChangeArrowheads="1"/>
            </p:cNvSpPr>
            <p:nvPr/>
          </p:nvSpPr>
          <p:spPr bwMode="auto">
            <a:xfrm>
              <a:off x="672" y="960"/>
              <a:ext cx="2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400" i="1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sz="2400" u="none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2314" name="Line 16"/>
            <p:cNvSpPr>
              <a:spLocks noChangeShapeType="1"/>
            </p:cNvSpPr>
            <p:nvPr/>
          </p:nvSpPr>
          <p:spPr bwMode="auto">
            <a:xfrm flipV="1">
              <a:off x="192" y="1056"/>
              <a:ext cx="1152" cy="1392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u="none"/>
            </a:p>
          </p:txBody>
        </p:sp>
      </p:grpSp>
      <p:sp>
        <p:nvSpPr>
          <p:cNvPr id="12292" name="Line 17"/>
          <p:cNvSpPr>
            <a:spLocks noChangeShapeType="1"/>
          </p:cNvSpPr>
          <p:nvPr/>
        </p:nvSpPr>
        <p:spPr bwMode="auto">
          <a:xfrm>
            <a:off x="5867400" y="1905000"/>
            <a:ext cx="0" cy="19050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u="none"/>
          </a:p>
        </p:txBody>
      </p:sp>
      <p:sp>
        <p:nvSpPr>
          <p:cNvPr id="12293" name="Line 18"/>
          <p:cNvSpPr>
            <a:spLocks noChangeShapeType="1"/>
          </p:cNvSpPr>
          <p:nvPr/>
        </p:nvSpPr>
        <p:spPr bwMode="auto">
          <a:xfrm flipH="1">
            <a:off x="4953000" y="2971800"/>
            <a:ext cx="2057400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u="none"/>
          </a:p>
        </p:txBody>
      </p:sp>
      <p:sp>
        <p:nvSpPr>
          <p:cNvPr id="12294" name="Text Box 19"/>
          <p:cNvSpPr txBox="1">
            <a:spLocks noChangeArrowheads="1"/>
          </p:cNvSpPr>
          <p:nvPr/>
        </p:nvSpPr>
        <p:spPr bwMode="auto">
          <a:xfrm>
            <a:off x="5334000" y="2209800"/>
            <a:ext cx="4363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400" u="none" dirty="0">
                <a:latin typeface="Tahoma" charset="0"/>
              </a:rPr>
              <a:t>+</a:t>
            </a:r>
          </a:p>
        </p:txBody>
      </p:sp>
      <p:sp>
        <p:nvSpPr>
          <p:cNvPr id="12295" name="Text Box 20"/>
          <p:cNvSpPr txBox="1">
            <a:spLocks noChangeArrowheads="1"/>
          </p:cNvSpPr>
          <p:nvPr/>
        </p:nvSpPr>
        <p:spPr bwMode="auto">
          <a:xfrm>
            <a:off x="6248400" y="3124200"/>
            <a:ext cx="4363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400" u="none">
                <a:latin typeface="Tahoma" charset="0"/>
              </a:rPr>
              <a:t>+</a:t>
            </a:r>
          </a:p>
        </p:txBody>
      </p:sp>
      <p:sp>
        <p:nvSpPr>
          <p:cNvPr id="12296" name="Text Box 21"/>
          <p:cNvSpPr txBox="1">
            <a:spLocks noChangeArrowheads="1"/>
          </p:cNvSpPr>
          <p:nvPr/>
        </p:nvSpPr>
        <p:spPr bwMode="auto">
          <a:xfrm>
            <a:off x="5334000" y="3200400"/>
            <a:ext cx="3177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400" u="none">
                <a:latin typeface="Tahoma" charset="0"/>
              </a:rPr>
              <a:t>-</a:t>
            </a:r>
          </a:p>
        </p:txBody>
      </p:sp>
      <p:sp>
        <p:nvSpPr>
          <p:cNvPr id="12297" name="Text Box 22"/>
          <p:cNvSpPr txBox="1">
            <a:spLocks noChangeArrowheads="1"/>
          </p:cNvSpPr>
          <p:nvPr/>
        </p:nvSpPr>
        <p:spPr bwMode="auto">
          <a:xfrm>
            <a:off x="6248400" y="2209800"/>
            <a:ext cx="3177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400" u="none" dirty="0">
                <a:latin typeface="Tahoma" charset="0"/>
              </a:rPr>
              <a:t>-</a:t>
            </a:r>
          </a:p>
        </p:txBody>
      </p:sp>
      <p:sp>
        <p:nvSpPr>
          <p:cNvPr id="12298" name="Text Box 23"/>
          <p:cNvSpPr txBox="1">
            <a:spLocks noChangeArrowheads="1"/>
          </p:cNvSpPr>
          <p:nvPr/>
        </p:nvSpPr>
        <p:spPr bwMode="auto">
          <a:xfrm>
            <a:off x="7070725" y="2700338"/>
            <a:ext cx="441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400" i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u="none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2299" name="Text Box 24"/>
          <p:cNvSpPr txBox="1">
            <a:spLocks noChangeArrowheads="1"/>
          </p:cNvSpPr>
          <p:nvPr/>
        </p:nvSpPr>
        <p:spPr bwMode="auto">
          <a:xfrm>
            <a:off x="5791200" y="1447800"/>
            <a:ext cx="441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400" i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u="none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2300" name="Text Box 25"/>
          <p:cNvSpPr txBox="1">
            <a:spLocks noChangeArrowheads="1"/>
          </p:cNvSpPr>
          <p:nvPr/>
        </p:nvSpPr>
        <p:spPr bwMode="auto">
          <a:xfrm>
            <a:off x="746125" y="4224338"/>
            <a:ext cx="82454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2400" b="0" u="none" dirty="0">
                <a:latin typeface="Tahoma" charset="0"/>
              </a:rPr>
              <a:t>Perceptron is able to represent some useful functions</a:t>
            </a:r>
            <a:br>
              <a:rPr lang="en-US" altLang="en-US" sz="2400" b="0" u="none" dirty="0">
                <a:latin typeface="Tahoma" charset="0"/>
              </a:rPr>
            </a:br>
            <a:r>
              <a:rPr lang="en-US" altLang="en-US" sz="2400" b="0" u="none" dirty="0">
                <a:latin typeface="Tahoma" charset="0"/>
              </a:rPr>
              <a:t>  (</a:t>
            </a:r>
            <a:r>
              <a:rPr lang="en-US" altLang="en-US" sz="2400" b="0" i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b="0" u="none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b="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en-US" sz="2400" b="0" i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400" b="0" u="none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b="0" u="none" dirty="0">
                <a:latin typeface="Tahoma" charset="0"/>
              </a:rPr>
              <a:t>) and choose weights </a:t>
            </a:r>
            <a:r>
              <a:rPr lang="en-US" altLang="en-US" sz="2400" b="0" i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2400" b="0" u="none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2400" b="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=-1.5, </a:t>
            </a:r>
            <a:r>
              <a:rPr lang="en-US" altLang="en-US" sz="2400" b="0" i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2400" b="0" u="none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b="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 </a:t>
            </a:r>
            <a:r>
              <a:rPr lang="en-US" altLang="en-US" sz="2400" b="0" i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2400" b="0" u="none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b="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</a:p>
          <a:p>
            <a:pPr marL="342900" indent="-342900" eaLnBrk="1" hangingPunct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2400" b="0" u="none" dirty="0">
                <a:latin typeface="Tahoma" charset="0"/>
              </a:rPr>
              <a:t>But functions that are not </a:t>
            </a:r>
            <a:r>
              <a:rPr lang="en-US" altLang="en-US" sz="2400" b="0" dirty="0">
                <a:latin typeface="Tahoma" charset="0"/>
              </a:rPr>
              <a:t>linearly separable </a:t>
            </a:r>
            <a:r>
              <a:rPr lang="en-US" altLang="en-US" sz="2400" b="0" u="none" dirty="0">
                <a:latin typeface="Tahoma" charset="0"/>
              </a:rPr>
              <a:t>(e.g. XOR) are not representable.</a:t>
            </a:r>
          </a:p>
        </p:txBody>
      </p:sp>
      <p:sp>
        <p:nvSpPr>
          <p:cNvPr id="12301" name="Text Box 31"/>
          <p:cNvSpPr txBox="1">
            <a:spLocks noChangeArrowheads="1"/>
          </p:cNvSpPr>
          <p:nvPr/>
        </p:nvSpPr>
        <p:spPr bwMode="auto">
          <a:xfrm>
            <a:off x="5165725" y="3770313"/>
            <a:ext cx="34163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u="none"/>
              <a:t>This is the XOR problem…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86B836-AF30-C646-9A4F-2C8A89986457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  <p:sp>
        <p:nvSpPr>
          <p:cNvPr id="31" name="Text Box 19">
            <a:extLst>
              <a:ext uri="{FF2B5EF4-FFF2-40B4-BE49-F238E27FC236}">
                <a16:creationId xmlns:a16="http://schemas.microsoft.com/office/drawing/2014/main" id="{6D3E9524-80CD-A14C-B413-F6257E1E8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362200"/>
            <a:ext cx="4363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400" u="none" dirty="0">
                <a:latin typeface="Tahoma" charset="0"/>
              </a:rPr>
              <a:t>+</a:t>
            </a:r>
          </a:p>
        </p:txBody>
      </p:sp>
      <p:sp>
        <p:nvSpPr>
          <p:cNvPr id="32" name="Text Box 19">
            <a:extLst>
              <a:ext uri="{FF2B5EF4-FFF2-40B4-BE49-F238E27FC236}">
                <a16:creationId xmlns:a16="http://schemas.microsoft.com/office/drawing/2014/main" id="{81777272-709A-8048-813D-924FD33ED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0070" y="3195048"/>
            <a:ext cx="4363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400" u="none" dirty="0">
                <a:latin typeface="Tahoma" charset="0"/>
              </a:rPr>
              <a:t>+</a:t>
            </a:r>
          </a:p>
        </p:txBody>
      </p:sp>
      <p:sp>
        <p:nvSpPr>
          <p:cNvPr id="33" name="Text Box 22">
            <a:extLst>
              <a:ext uri="{FF2B5EF4-FFF2-40B4-BE49-F238E27FC236}">
                <a16:creationId xmlns:a16="http://schemas.microsoft.com/office/drawing/2014/main" id="{CD6F0DAD-EA78-A140-8147-000D97B5E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2362200"/>
            <a:ext cx="3177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400" u="none" dirty="0">
                <a:latin typeface="Tahoma" charset="0"/>
              </a:rPr>
              <a:t>-</a:t>
            </a:r>
          </a:p>
        </p:txBody>
      </p:sp>
      <p:sp>
        <p:nvSpPr>
          <p:cNvPr id="34" name="Text Box 22">
            <a:extLst>
              <a:ext uri="{FF2B5EF4-FFF2-40B4-BE49-F238E27FC236}">
                <a16:creationId xmlns:a16="http://schemas.microsoft.com/office/drawing/2014/main" id="{28C9A472-8997-0D48-B6F2-8C930E6D1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014133"/>
            <a:ext cx="3177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400" u="none" dirty="0">
                <a:latin typeface="Tahoma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518853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</a:t>
            </a:r>
            <a:r>
              <a:rPr lang="en-US" dirty="0" err="1"/>
              <a:t>separability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938" y="2514600"/>
            <a:ext cx="8065662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3219E6-2AC3-7145-B3BB-58E9AA8CA39B}"/>
              </a:ext>
            </a:extLst>
          </p:cNvPr>
          <p:cNvSpPr/>
          <p:nvPr/>
        </p:nvSpPr>
        <p:spPr>
          <a:xfrm>
            <a:off x="113085" y="6384805"/>
            <a:ext cx="3172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none" dirty="0"/>
              <a:t>http://</a:t>
            </a:r>
            <a:r>
              <a:rPr lang="en-US" sz="1400" u="none" dirty="0" err="1"/>
              <a:t>slazebni.cs.illinois.edu</a:t>
            </a:r>
            <a:r>
              <a:rPr lang="en-US" sz="1400" u="none" dirty="0"/>
              <a:t>/fall17/</a:t>
            </a:r>
          </a:p>
        </p:txBody>
      </p:sp>
    </p:spTree>
    <p:extLst>
      <p:ext uri="{BB962C8B-B14F-4D97-AF65-F5344CB8AC3E}">
        <p14:creationId xmlns:p14="http://schemas.microsoft.com/office/powerpoint/2010/main" val="418977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600" dirty="0"/>
              <a:t>Boolean XOR using Simple Perceptron(s)</a:t>
            </a:r>
          </a:p>
        </p:txBody>
      </p:sp>
      <p:sp>
        <p:nvSpPr>
          <p:cNvPr id="13315" name="Rectangle 5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z="2800" dirty="0"/>
          </a:p>
          <a:p>
            <a:pPr eaLnBrk="1" hangingPunct="1"/>
            <a:endParaRPr lang="en-US" altLang="en-US" sz="2800" dirty="0"/>
          </a:p>
          <a:p>
            <a:pPr eaLnBrk="1" hangingPunct="1"/>
            <a:endParaRPr lang="en-US" altLang="en-US" sz="2800" dirty="0"/>
          </a:p>
          <a:p>
            <a:pPr eaLnBrk="1" hangingPunct="1"/>
            <a:endParaRPr lang="en-US" altLang="en-US" sz="2800" dirty="0"/>
          </a:p>
          <a:p>
            <a:pPr eaLnBrk="1" hangingPunct="1"/>
            <a:endParaRPr lang="en-US" altLang="en-US" sz="2800" dirty="0"/>
          </a:p>
          <a:p>
            <a:pPr eaLnBrk="1" hangingPunct="1"/>
            <a:endParaRPr lang="en-US" altLang="en-US" sz="2800" dirty="0"/>
          </a:p>
          <a:p>
            <a:pPr lvl="1" eaLnBrk="1" hangingPunct="1"/>
            <a:endParaRPr lang="en-US" altLang="en-US" sz="2400" dirty="0"/>
          </a:p>
          <a:p>
            <a:pPr eaLnBrk="1" hangingPunct="1"/>
            <a:r>
              <a:rPr lang="en-US" altLang="en-US" sz="2800" dirty="0"/>
              <a:t>What did we do here?</a:t>
            </a:r>
          </a:p>
          <a:p>
            <a:pPr lvl="1" eaLnBrk="1" hangingPunct="1"/>
            <a:r>
              <a:rPr lang="en-US" altLang="en-US" sz="2400" dirty="0"/>
              <a:t>Added a layer</a:t>
            </a:r>
          </a:p>
          <a:p>
            <a:pPr lvl="1" eaLnBrk="1" hangingPunct="1"/>
            <a:r>
              <a:rPr lang="en-US" altLang="en-US" sz="2400" dirty="0"/>
              <a:t>Allows us to do something more complicated</a:t>
            </a:r>
          </a:p>
          <a:p>
            <a:pPr lvl="1" eaLnBrk="1" hangingPunct="1"/>
            <a:r>
              <a:rPr lang="en-US" altLang="en-US" sz="2400" dirty="0"/>
              <a:t>Built a non-linear discriminator</a:t>
            </a:r>
          </a:p>
        </p:txBody>
      </p:sp>
      <p:sp>
        <p:nvSpPr>
          <p:cNvPr id="13342" name="Oval 29"/>
          <p:cNvSpPr>
            <a:spLocks noChangeArrowheads="1"/>
          </p:cNvSpPr>
          <p:nvPr/>
        </p:nvSpPr>
        <p:spPr bwMode="auto">
          <a:xfrm>
            <a:off x="6934200" y="3048000"/>
            <a:ext cx="609600" cy="609600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2400" i="1" u="none" dirty="0">
                <a:latin typeface="Times New Roman" pitchFamily="18" charset="0"/>
              </a:rPr>
              <a:t>h</a:t>
            </a:r>
            <a:r>
              <a:rPr lang="en-US" altLang="en-US" sz="2400" u="none" baseline="-25000" dirty="0">
                <a:latin typeface="Times New Roman" pitchFamily="18" charset="0"/>
              </a:rPr>
              <a:t>2</a:t>
            </a:r>
          </a:p>
        </p:txBody>
      </p:sp>
      <p:sp>
        <p:nvSpPr>
          <p:cNvPr id="13343" name="Line 30"/>
          <p:cNvSpPr>
            <a:spLocks noChangeShapeType="1"/>
          </p:cNvSpPr>
          <p:nvPr/>
        </p:nvSpPr>
        <p:spPr bwMode="auto">
          <a:xfrm flipV="1">
            <a:off x="7239000" y="3657600"/>
            <a:ext cx="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u="none"/>
          </a:p>
        </p:txBody>
      </p:sp>
      <p:sp>
        <p:nvSpPr>
          <p:cNvPr id="13344" name="Oval 31"/>
          <p:cNvSpPr>
            <a:spLocks noChangeArrowheads="1"/>
          </p:cNvSpPr>
          <p:nvPr/>
        </p:nvSpPr>
        <p:spPr bwMode="auto">
          <a:xfrm>
            <a:off x="6927850" y="5029200"/>
            <a:ext cx="609600" cy="609600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2400" i="1" u="none" dirty="0">
                <a:latin typeface="Times New Roman" pitchFamily="18" charset="0"/>
              </a:rPr>
              <a:t>x</a:t>
            </a:r>
            <a:r>
              <a:rPr lang="en-US" altLang="en-US" sz="2400" u="none" baseline="-25000" dirty="0">
                <a:latin typeface="Times New Roman" pitchFamily="18" charset="0"/>
              </a:rPr>
              <a:t>2</a:t>
            </a:r>
          </a:p>
        </p:txBody>
      </p:sp>
      <p:sp>
        <p:nvSpPr>
          <p:cNvPr id="13345" name="Oval 32"/>
          <p:cNvSpPr>
            <a:spLocks noChangeArrowheads="1"/>
          </p:cNvSpPr>
          <p:nvPr/>
        </p:nvSpPr>
        <p:spPr bwMode="auto">
          <a:xfrm>
            <a:off x="6172200" y="1524000"/>
            <a:ext cx="609600" cy="609600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2400" i="1" u="none" dirty="0">
                <a:latin typeface="Times New Roman" pitchFamily="18" charset="0"/>
              </a:rPr>
              <a:t>y</a:t>
            </a:r>
            <a:endParaRPr lang="en-US" altLang="en-US" sz="2400" i="1" u="none" baseline="-25000" dirty="0">
              <a:latin typeface="Times New Roman" pitchFamily="18" charset="0"/>
            </a:endParaRPr>
          </a:p>
        </p:txBody>
      </p:sp>
      <p:sp>
        <p:nvSpPr>
          <p:cNvPr id="13346" name="Line 33"/>
          <p:cNvSpPr>
            <a:spLocks noChangeShapeType="1"/>
          </p:cNvSpPr>
          <p:nvPr/>
        </p:nvSpPr>
        <p:spPr bwMode="auto">
          <a:xfrm flipV="1">
            <a:off x="5638800" y="3657600"/>
            <a:ext cx="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u="none"/>
          </a:p>
        </p:txBody>
      </p:sp>
      <p:sp>
        <p:nvSpPr>
          <p:cNvPr id="13347" name="Oval 34"/>
          <p:cNvSpPr>
            <a:spLocks noChangeArrowheads="1"/>
          </p:cNvSpPr>
          <p:nvPr/>
        </p:nvSpPr>
        <p:spPr bwMode="auto">
          <a:xfrm>
            <a:off x="5334000" y="5029200"/>
            <a:ext cx="609600" cy="609600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2400" i="1" u="none" dirty="0">
                <a:latin typeface="Times New Roman" pitchFamily="18" charset="0"/>
              </a:rPr>
              <a:t>x</a:t>
            </a:r>
            <a:r>
              <a:rPr lang="en-US" altLang="en-US" sz="2400" u="none" baseline="-25000" dirty="0">
                <a:latin typeface="Times New Roman" pitchFamily="18" charset="0"/>
              </a:rPr>
              <a:t>1</a:t>
            </a:r>
          </a:p>
        </p:txBody>
      </p:sp>
      <p:sp>
        <p:nvSpPr>
          <p:cNvPr id="13348" name="Line 35"/>
          <p:cNvSpPr>
            <a:spLocks noChangeShapeType="1"/>
          </p:cNvSpPr>
          <p:nvPr/>
        </p:nvSpPr>
        <p:spPr bwMode="auto">
          <a:xfrm flipH="1" flipV="1">
            <a:off x="5867400" y="3657600"/>
            <a:ext cx="121920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u="none"/>
          </a:p>
        </p:txBody>
      </p:sp>
      <p:sp>
        <p:nvSpPr>
          <p:cNvPr id="13349" name="Line 36"/>
          <p:cNvSpPr>
            <a:spLocks noChangeShapeType="1"/>
          </p:cNvSpPr>
          <p:nvPr/>
        </p:nvSpPr>
        <p:spPr bwMode="auto">
          <a:xfrm flipV="1">
            <a:off x="5867400" y="3657600"/>
            <a:ext cx="121920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u="none"/>
          </a:p>
        </p:txBody>
      </p:sp>
      <p:sp>
        <p:nvSpPr>
          <p:cNvPr id="13350" name="Oval 37"/>
          <p:cNvSpPr>
            <a:spLocks noChangeArrowheads="1"/>
          </p:cNvSpPr>
          <p:nvPr/>
        </p:nvSpPr>
        <p:spPr bwMode="auto">
          <a:xfrm>
            <a:off x="5334000" y="3048000"/>
            <a:ext cx="609600" cy="609600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2400" i="1" u="none" dirty="0">
                <a:latin typeface="Times New Roman" pitchFamily="18" charset="0"/>
              </a:rPr>
              <a:t>h</a:t>
            </a:r>
            <a:r>
              <a:rPr lang="en-US" altLang="en-US" sz="2400" u="none" baseline="-25000" dirty="0">
                <a:latin typeface="Times New Roman" pitchFamily="18" charset="0"/>
              </a:rPr>
              <a:t>1</a:t>
            </a:r>
          </a:p>
        </p:txBody>
      </p:sp>
      <p:sp>
        <p:nvSpPr>
          <p:cNvPr id="13351" name="Line 38"/>
          <p:cNvSpPr>
            <a:spLocks noChangeShapeType="1"/>
          </p:cNvSpPr>
          <p:nvPr/>
        </p:nvSpPr>
        <p:spPr bwMode="auto">
          <a:xfrm flipH="1" flipV="1">
            <a:off x="6553200" y="2133600"/>
            <a:ext cx="5334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u="none"/>
          </a:p>
        </p:txBody>
      </p:sp>
      <p:sp>
        <p:nvSpPr>
          <p:cNvPr id="13352" name="Line 39"/>
          <p:cNvSpPr>
            <a:spLocks noChangeShapeType="1"/>
          </p:cNvSpPr>
          <p:nvPr/>
        </p:nvSpPr>
        <p:spPr bwMode="auto">
          <a:xfrm flipV="1">
            <a:off x="5791200" y="2133600"/>
            <a:ext cx="5334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u="none"/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6705600" y="2667000"/>
            <a:ext cx="1403350" cy="1997075"/>
            <a:chOff x="4224" y="1680"/>
            <a:chExt cx="884" cy="1258"/>
          </a:xfrm>
        </p:grpSpPr>
        <p:sp>
          <p:nvSpPr>
            <p:cNvPr id="13364" name="Text Box 41"/>
            <p:cNvSpPr txBox="1">
              <a:spLocks noChangeArrowheads="1"/>
            </p:cNvSpPr>
            <p:nvPr/>
          </p:nvSpPr>
          <p:spPr bwMode="auto">
            <a:xfrm>
              <a:off x="4560" y="2688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000" u="none">
                  <a:solidFill>
                    <a:srgbClr val="33CC33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3365" name="Text Box 42"/>
            <p:cNvSpPr txBox="1">
              <a:spLocks noChangeArrowheads="1"/>
            </p:cNvSpPr>
            <p:nvPr/>
          </p:nvSpPr>
          <p:spPr bwMode="auto">
            <a:xfrm>
              <a:off x="4704" y="1968"/>
              <a:ext cx="4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000" u="none">
                  <a:solidFill>
                    <a:srgbClr val="33CC33"/>
                  </a:solidFill>
                  <a:latin typeface="Symbol" pitchFamily="18" charset="2"/>
                </a:rPr>
                <a:t>-</a:t>
              </a:r>
              <a:r>
                <a:rPr lang="en-US" altLang="en-US" sz="2000" u="none">
                  <a:solidFill>
                    <a:srgbClr val="33CC33"/>
                  </a:solidFill>
                  <a:latin typeface="Times New Roman" pitchFamily="18" charset="0"/>
                </a:rPr>
                <a:t>1.5</a:t>
              </a:r>
            </a:p>
          </p:txBody>
        </p:sp>
        <p:sp>
          <p:nvSpPr>
            <p:cNvPr id="13366" name="Text Box 43"/>
            <p:cNvSpPr txBox="1">
              <a:spLocks noChangeArrowheads="1"/>
            </p:cNvSpPr>
            <p:nvPr/>
          </p:nvSpPr>
          <p:spPr bwMode="auto">
            <a:xfrm>
              <a:off x="4464" y="1680"/>
              <a:ext cx="46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000" b="1" u="none">
                  <a:solidFill>
                    <a:srgbClr val="33CC33"/>
                  </a:solidFill>
                  <a:latin typeface="Times New Roman" pitchFamily="18" charset="0"/>
                </a:rPr>
                <a:t>AND</a:t>
              </a:r>
            </a:p>
          </p:txBody>
        </p:sp>
        <p:sp>
          <p:nvSpPr>
            <p:cNvPr id="13367" name="Text Box 44"/>
            <p:cNvSpPr txBox="1">
              <a:spLocks noChangeArrowheads="1"/>
            </p:cNvSpPr>
            <p:nvPr/>
          </p:nvSpPr>
          <p:spPr bwMode="auto">
            <a:xfrm>
              <a:off x="4224" y="2496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000" u="none">
                  <a:solidFill>
                    <a:srgbClr val="33CC33"/>
                  </a:solidFill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4724400" y="2667000"/>
            <a:ext cx="1758950" cy="1997075"/>
            <a:chOff x="2976" y="1680"/>
            <a:chExt cx="1108" cy="1258"/>
          </a:xfrm>
        </p:grpSpPr>
        <p:sp>
          <p:nvSpPr>
            <p:cNvPr id="13360" name="Text Box 46"/>
            <p:cNvSpPr txBox="1">
              <a:spLocks noChangeArrowheads="1"/>
            </p:cNvSpPr>
            <p:nvPr/>
          </p:nvSpPr>
          <p:spPr bwMode="auto">
            <a:xfrm>
              <a:off x="3888" y="2352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000" u="none">
                  <a:solidFill>
                    <a:schemeClr val="accent2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3361" name="Text Box 47"/>
            <p:cNvSpPr txBox="1">
              <a:spLocks noChangeArrowheads="1"/>
            </p:cNvSpPr>
            <p:nvPr/>
          </p:nvSpPr>
          <p:spPr bwMode="auto">
            <a:xfrm>
              <a:off x="2976" y="1968"/>
              <a:ext cx="4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000" u="none">
                  <a:solidFill>
                    <a:schemeClr val="accent2"/>
                  </a:solidFill>
                  <a:latin typeface="Symbol" pitchFamily="18" charset="2"/>
                </a:rPr>
                <a:t>-</a:t>
              </a:r>
              <a:r>
                <a:rPr lang="en-US" altLang="en-US" sz="2000" u="none">
                  <a:solidFill>
                    <a:schemeClr val="accent2"/>
                  </a:solidFill>
                  <a:latin typeface="Times New Roman" pitchFamily="18" charset="0"/>
                </a:rPr>
                <a:t>0.5</a:t>
              </a:r>
            </a:p>
          </p:txBody>
        </p:sp>
        <p:sp>
          <p:nvSpPr>
            <p:cNvPr id="13362" name="Text Box 48"/>
            <p:cNvSpPr txBox="1">
              <a:spLocks noChangeArrowheads="1"/>
            </p:cNvSpPr>
            <p:nvPr/>
          </p:nvSpPr>
          <p:spPr bwMode="auto">
            <a:xfrm>
              <a:off x="3312" y="1680"/>
              <a:ext cx="35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000" b="1" u="none">
                  <a:solidFill>
                    <a:schemeClr val="accent2"/>
                  </a:solidFill>
                  <a:latin typeface="Times New Roman" pitchFamily="18" charset="0"/>
                </a:rPr>
                <a:t>OR</a:t>
              </a:r>
            </a:p>
          </p:txBody>
        </p:sp>
        <p:sp>
          <p:nvSpPr>
            <p:cNvPr id="13363" name="Text Box 49"/>
            <p:cNvSpPr txBox="1">
              <a:spLocks noChangeArrowheads="1"/>
            </p:cNvSpPr>
            <p:nvPr/>
          </p:nvSpPr>
          <p:spPr bwMode="auto">
            <a:xfrm>
              <a:off x="3312" y="2688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000" u="none">
                  <a:solidFill>
                    <a:schemeClr val="accent2"/>
                  </a:solidFill>
                  <a:latin typeface="Times New Roman" pitchFamily="18" charset="0"/>
                </a:rPr>
                <a:t>1</a:t>
              </a:r>
            </a:p>
          </p:txBody>
        </p:sp>
      </p:grp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5613407" y="1047750"/>
            <a:ext cx="1733552" cy="1638300"/>
            <a:chOff x="3536" y="660"/>
            <a:chExt cx="1092" cy="1032"/>
          </a:xfrm>
        </p:grpSpPr>
        <p:sp>
          <p:nvSpPr>
            <p:cNvPr id="13356" name="Text Box 51"/>
            <p:cNvSpPr txBox="1">
              <a:spLocks noChangeArrowheads="1"/>
            </p:cNvSpPr>
            <p:nvPr/>
          </p:nvSpPr>
          <p:spPr bwMode="auto">
            <a:xfrm>
              <a:off x="3600" y="1440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000" u="none">
                  <a:solidFill>
                    <a:srgbClr val="FF0000"/>
                  </a:solidFill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3357" name="Text Box 52"/>
            <p:cNvSpPr txBox="1">
              <a:spLocks noChangeArrowheads="1"/>
            </p:cNvSpPr>
            <p:nvPr/>
          </p:nvSpPr>
          <p:spPr bwMode="auto">
            <a:xfrm>
              <a:off x="4224" y="1008"/>
              <a:ext cx="4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000" u="none">
                  <a:solidFill>
                    <a:srgbClr val="FF0000"/>
                  </a:solidFill>
                  <a:latin typeface="Symbol" pitchFamily="18" charset="2"/>
                </a:rPr>
                <a:t>-</a:t>
              </a:r>
              <a:r>
                <a:rPr lang="en-US" altLang="en-US" sz="2000" u="none">
                  <a:solidFill>
                    <a:srgbClr val="FF0000"/>
                  </a:solidFill>
                  <a:latin typeface="Times New Roman" pitchFamily="18" charset="0"/>
                </a:rPr>
                <a:t>0.5</a:t>
              </a:r>
            </a:p>
          </p:txBody>
        </p:sp>
        <p:sp>
          <p:nvSpPr>
            <p:cNvPr id="13358" name="Text Box 53"/>
            <p:cNvSpPr txBox="1">
              <a:spLocks noChangeArrowheads="1"/>
            </p:cNvSpPr>
            <p:nvPr/>
          </p:nvSpPr>
          <p:spPr bwMode="auto">
            <a:xfrm>
              <a:off x="3536" y="660"/>
              <a:ext cx="108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000" b="1" u="none" dirty="0">
                  <a:solidFill>
                    <a:srgbClr val="FF0000"/>
                  </a:solidFill>
                  <a:latin typeface="Times New Roman" pitchFamily="18" charset="0"/>
                </a:rPr>
                <a:t>Result = XOR</a:t>
              </a:r>
            </a:p>
          </p:txBody>
        </p:sp>
        <p:sp>
          <p:nvSpPr>
            <p:cNvPr id="13359" name="Text Box 54"/>
            <p:cNvSpPr txBox="1">
              <a:spLocks noChangeArrowheads="1"/>
            </p:cNvSpPr>
            <p:nvPr/>
          </p:nvSpPr>
          <p:spPr bwMode="auto">
            <a:xfrm>
              <a:off x="4272" y="1440"/>
              <a:ext cx="28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u="none" dirty="0">
                  <a:solidFill>
                    <a:srgbClr val="FF0000"/>
                  </a:solidFill>
                  <a:latin typeface="Symbol" pitchFamily="18" charset="2"/>
                </a:rPr>
                <a:t>-1</a:t>
              </a:r>
              <a:endParaRPr lang="en-US" altLang="en-US" sz="2000" u="none" dirty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ED70E12-EA23-0F4A-A5B9-F200BA9167F2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09FF4-62C4-5846-A622-C0DD35154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091" y="1139885"/>
            <a:ext cx="1240859" cy="1281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C4C01E-5FD6-BC46-B3C0-39AD63631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850" y="3714539"/>
            <a:ext cx="1422400" cy="1518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4FB221-D1D3-814D-8543-461B9CF30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913" y="2521034"/>
            <a:ext cx="1563387" cy="1609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41A236-71EC-CD42-BD1C-060A963306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441"/>
          <a:stretch/>
        </p:blipFill>
        <p:spPr>
          <a:xfrm>
            <a:off x="796357" y="2727325"/>
            <a:ext cx="1504471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4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Big Picture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Background &amp; Structure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Perceptrons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Perceptron 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Artificial Neural Networks (ANN or NN)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NN 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569218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Perceptron Learning</a:t>
            </a:r>
            <a:endParaRPr lang="en-US" sz="5400" b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75C6BB-1E8C-5C44-8168-48BCF1A68771}"/>
              </a:ext>
            </a:extLst>
          </p:cNvPr>
          <p:cNvGrpSpPr/>
          <p:nvPr/>
        </p:nvGrpSpPr>
        <p:grpSpPr>
          <a:xfrm>
            <a:off x="2846070" y="3769580"/>
            <a:ext cx="3451860" cy="2354995"/>
            <a:chOff x="2567940" y="1219200"/>
            <a:chExt cx="3451860" cy="23549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E45949-E398-B643-947F-3A287F45BB82}"/>
                </a:ext>
              </a:extLst>
            </p:cNvPr>
            <p:cNvSpPr/>
            <p:nvPr/>
          </p:nvSpPr>
          <p:spPr>
            <a:xfrm>
              <a:off x="3505200" y="1219200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Perceptrons</a:t>
              </a:r>
              <a:endParaRPr lang="en-US" sz="1400" u="none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745EAAC-D0E6-234D-8F69-9814BCB904BE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4267200" y="1752600"/>
              <a:ext cx="0" cy="319210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18F09F3-B569-ED40-9F9F-3995BAEAA2AA}"/>
                </a:ext>
              </a:extLst>
            </p:cNvPr>
            <p:cNvSpPr/>
            <p:nvPr/>
          </p:nvSpPr>
          <p:spPr>
            <a:xfrm>
              <a:off x="3505200" y="2071810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ANNs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E32B970-37EA-A642-A29E-A633ED9C5F18}"/>
                </a:ext>
              </a:extLst>
            </p:cNvPr>
            <p:cNvSpPr/>
            <p:nvPr/>
          </p:nvSpPr>
          <p:spPr>
            <a:xfrm>
              <a:off x="4495800" y="3040795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CBAC2A-5894-F646-AA83-E2C1DBBCD739}"/>
                </a:ext>
              </a:extLst>
            </p:cNvPr>
            <p:cNvSpPr/>
            <p:nvPr/>
          </p:nvSpPr>
          <p:spPr>
            <a:xfrm>
              <a:off x="2567940" y="3040795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99F274-AD37-E94A-A350-630F9F397874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flipH="1">
              <a:off x="3329940" y="2605210"/>
              <a:ext cx="937260" cy="435585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E401AC6-CB0D-7E44-B9C1-7790C4ACA085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4267200" y="2605210"/>
              <a:ext cx="990600" cy="435585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7703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1134038_10155406252950585_5637450306767294942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05" y="0"/>
            <a:ext cx="889498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BDB72B-F74C-8F43-B211-09FA6236B9BE}"/>
              </a:ext>
            </a:extLst>
          </p:cNvPr>
          <p:cNvSpPr/>
          <p:nvPr/>
        </p:nvSpPr>
        <p:spPr>
          <a:xfrm>
            <a:off x="6056685" y="1090429"/>
            <a:ext cx="3172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none" dirty="0"/>
              <a:t>http://</a:t>
            </a:r>
            <a:r>
              <a:rPr lang="en-US" sz="1400" u="none" dirty="0" err="1"/>
              <a:t>slazebni.cs.illinois.edu</a:t>
            </a:r>
            <a:r>
              <a:rPr lang="en-US" sz="1400" u="none" dirty="0"/>
              <a:t>/fall17/</a:t>
            </a:r>
          </a:p>
        </p:txBody>
      </p:sp>
    </p:spTree>
    <p:extLst>
      <p:ext uri="{BB962C8B-B14F-4D97-AF65-F5344CB8AC3E}">
        <p14:creationId xmlns:p14="http://schemas.microsoft.com/office/powerpoint/2010/main" val="462025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sz="2800" dirty="0"/>
              <a:t>Revisit: Simple Perceptron </a:t>
            </a:r>
            <a:br>
              <a:rPr lang="en-US" altLang="en-US" sz="2800" dirty="0"/>
            </a:br>
            <a:r>
              <a:rPr lang="en-US" altLang="en-US" sz="2800" dirty="0"/>
              <a:t>without activation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4586" y="1317670"/>
            <a:ext cx="8459787" cy="5106987"/>
          </a:xfrm>
          <a:noFill/>
        </p:spPr>
        <p:txBody>
          <a:bodyPr/>
          <a:lstStyle/>
          <a:p>
            <a:pPr eaLnBrk="1" hangingPunct="1"/>
            <a:r>
              <a:rPr lang="en-US" altLang="en-US" sz="2800" dirty="0"/>
              <a:t>Consider the simple </a:t>
            </a:r>
            <a:r>
              <a:rPr lang="en-US" altLang="en-US" sz="2800" i="1" dirty="0"/>
              <a:t>linear</a:t>
            </a:r>
            <a:r>
              <a:rPr lang="en-US" altLang="en-US" sz="2800" dirty="0"/>
              <a:t> perceptron</a:t>
            </a:r>
          </a:p>
          <a:p>
            <a:pPr lvl="1" eaLnBrk="1" hangingPunct="1"/>
            <a:r>
              <a:rPr lang="en-US" altLang="en-US" sz="2400" dirty="0"/>
              <a:t>1:1 linear activation (activation is the value of </a:t>
            </a:r>
            <a:r>
              <a:rPr lang="en-US" altLang="en-US" sz="2400" i="1" dirty="0"/>
              <a:t>“NET”</a:t>
            </a:r>
            <a:r>
              <a:rPr lang="en-US" altLang="en-US" sz="2400" dirty="0"/>
              <a:t>)</a:t>
            </a:r>
          </a:p>
          <a:p>
            <a:pPr lvl="1" eaLnBrk="1" hangingPunct="1"/>
            <a:r>
              <a:rPr lang="en-US" altLang="en-US" sz="2400" dirty="0"/>
              <a:t>Output is a continuous valued output</a:t>
            </a:r>
          </a:p>
        </p:txBody>
      </p:sp>
      <p:sp>
        <p:nvSpPr>
          <p:cNvPr id="1030" name="Oval 94"/>
          <p:cNvSpPr>
            <a:spLocks noChangeArrowheads="1"/>
          </p:cNvSpPr>
          <p:nvPr/>
        </p:nvSpPr>
        <p:spPr bwMode="auto">
          <a:xfrm>
            <a:off x="2133600" y="3810000"/>
            <a:ext cx="914400" cy="914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u="non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1" name="Text Box 95"/>
          <p:cNvSpPr txBox="1">
            <a:spLocks noChangeArrowheads="1"/>
          </p:cNvSpPr>
          <p:nvPr/>
        </p:nvSpPr>
        <p:spPr bwMode="auto">
          <a:xfrm>
            <a:off x="2362200" y="3835400"/>
            <a:ext cx="5143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4400" u="none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</a:t>
            </a:r>
            <a:endParaRPr lang="en-US" altLang="en-US" sz="4400" u="non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32" name="Group 96"/>
          <p:cNvGrpSpPr>
            <a:grpSpLocks/>
          </p:cNvGrpSpPr>
          <p:nvPr/>
        </p:nvGrpSpPr>
        <p:grpSpPr bwMode="auto">
          <a:xfrm>
            <a:off x="609600" y="3055938"/>
            <a:ext cx="533400" cy="601662"/>
            <a:chOff x="288" y="1733"/>
            <a:chExt cx="336" cy="379"/>
          </a:xfrm>
        </p:grpSpPr>
        <p:sp>
          <p:nvSpPr>
            <p:cNvPr id="1062" name="Oval 97"/>
            <p:cNvSpPr>
              <a:spLocks noChangeArrowheads="1"/>
            </p:cNvSpPr>
            <p:nvPr/>
          </p:nvSpPr>
          <p:spPr bwMode="auto">
            <a:xfrm>
              <a:off x="288" y="1776"/>
              <a:ext cx="336" cy="33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 u="none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3" name="Text Box 98"/>
            <p:cNvSpPr txBox="1">
              <a:spLocks noChangeArrowheads="1"/>
            </p:cNvSpPr>
            <p:nvPr/>
          </p:nvSpPr>
          <p:spPr bwMode="auto">
            <a:xfrm>
              <a:off x="288" y="1733"/>
              <a:ext cx="30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800" i="1" u="none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sz="2800" u="none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1033" name="Group 99"/>
          <p:cNvGrpSpPr>
            <a:grpSpLocks/>
          </p:cNvGrpSpPr>
          <p:nvPr/>
        </p:nvGrpSpPr>
        <p:grpSpPr bwMode="auto">
          <a:xfrm>
            <a:off x="609600" y="3894138"/>
            <a:ext cx="533400" cy="601662"/>
            <a:chOff x="288" y="1733"/>
            <a:chExt cx="336" cy="379"/>
          </a:xfrm>
        </p:grpSpPr>
        <p:sp>
          <p:nvSpPr>
            <p:cNvPr id="1060" name="Oval 100"/>
            <p:cNvSpPr>
              <a:spLocks noChangeArrowheads="1"/>
            </p:cNvSpPr>
            <p:nvPr/>
          </p:nvSpPr>
          <p:spPr bwMode="auto">
            <a:xfrm>
              <a:off x="288" y="1776"/>
              <a:ext cx="336" cy="33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 u="none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1" name="Text Box 101"/>
            <p:cNvSpPr txBox="1">
              <a:spLocks noChangeArrowheads="1"/>
            </p:cNvSpPr>
            <p:nvPr/>
          </p:nvSpPr>
          <p:spPr bwMode="auto">
            <a:xfrm>
              <a:off x="288" y="1733"/>
              <a:ext cx="30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800" i="1" u="none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sz="2800" u="none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1034" name="Group 102"/>
          <p:cNvGrpSpPr>
            <a:grpSpLocks/>
          </p:cNvGrpSpPr>
          <p:nvPr/>
        </p:nvGrpSpPr>
        <p:grpSpPr bwMode="auto">
          <a:xfrm>
            <a:off x="609600" y="5341938"/>
            <a:ext cx="533400" cy="601662"/>
            <a:chOff x="288" y="1733"/>
            <a:chExt cx="336" cy="379"/>
          </a:xfrm>
        </p:grpSpPr>
        <p:sp>
          <p:nvSpPr>
            <p:cNvPr id="1058" name="Oval 103"/>
            <p:cNvSpPr>
              <a:spLocks noChangeArrowheads="1"/>
            </p:cNvSpPr>
            <p:nvPr/>
          </p:nvSpPr>
          <p:spPr bwMode="auto">
            <a:xfrm>
              <a:off x="288" y="1776"/>
              <a:ext cx="336" cy="33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 u="none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9" name="Text Box 104"/>
            <p:cNvSpPr txBox="1">
              <a:spLocks noChangeArrowheads="1"/>
            </p:cNvSpPr>
            <p:nvPr/>
          </p:nvSpPr>
          <p:spPr bwMode="auto">
            <a:xfrm>
              <a:off x="288" y="1733"/>
              <a:ext cx="31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800" i="1" u="none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en-US" sz="2800" u="none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</a:p>
          </p:txBody>
        </p:sp>
      </p:grpSp>
      <p:sp>
        <p:nvSpPr>
          <p:cNvPr id="1035" name="Line 105"/>
          <p:cNvSpPr>
            <a:spLocks noChangeShapeType="1"/>
          </p:cNvSpPr>
          <p:nvPr/>
        </p:nvSpPr>
        <p:spPr bwMode="auto">
          <a:xfrm>
            <a:off x="1143000" y="3352800"/>
            <a:ext cx="1066800" cy="609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u="non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6" name="Line 106"/>
          <p:cNvSpPr>
            <a:spLocks noChangeShapeType="1"/>
          </p:cNvSpPr>
          <p:nvPr/>
        </p:nvSpPr>
        <p:spPr bwMode="auto">
          <a:xfrm>
            <a:off x="1143000" y="4114800"/>
            <a:ext cx="990600" cy="762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u="non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7" name="Line 107"/>
          <p:cNvSpPr>
            <a:spLocks noChangeShapeType="1"/>
          </p:cNvSpPr>
          <p:nvPr/>
        </p:nvSpPr>
        <p:spPr bwMode="auto">
          <a:xfrm flipV="1">
            <a:off x="1143000" y="4648200"/>
            <a:ext cx="1066800" cy="990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u="non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8" name="Text Box 108"/>
          <p:cNvSpPr txBox="1">
            <a:spLocks noChangeArrowheads="1"/>
          </p:cNvSpPr>
          <p:nvPr/>
        </p:nvSpPr>
        <p:spPr bwMode="auto">
          <a:xfrm>
            <a:off x="685800" y="4202113"/>
            <a:ext cx="312906" cy="1305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4000" u="none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40000"/>
              </a:lnSpc>
            </a:pPr>
            <a:r>
              <a:rPr lang="en-US" altLang="en-US" sz="4000" u="none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50000"/>
              </a:lnSpc>
            </a:pPr>
            <a:r>
              <a:rPr lang="en-US" altLang="en-US" sz="4000" u="none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39" name="Text Box 109"/>
          <p:cNvSpPr txBox="1">
            <a:spLocks noChangeArrowheads="1"/>
          </p:cNvSpPr>
          <p:nvPr/>
        </p:nvSpPr>
        <p:spPr bwMode="auto">
          <a:xfrm>
            <a:off x="1176338" y="2895600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800" i="1" u="none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2800" u="none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040" name="Text Box 110"/>
          <p:cNvSpPr txBox="1">
            <a:spLocks noChangeArrowheads="1"/>
          </p:cNvSpPr>
          <p:nvPr/>
        </p:nvSpPr>
        <p:spPr bwMode="auto">
          <a:xfrm>
            <a:off x="1176338" y="3589338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800" i="1" u="none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2800" u="none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41" name="Text Box 111"/>
          <p:cNvSpPr txBox="1">
            <a:spLocks noChangeArrowheads="1"/>
          </p:cNvSpPr>
          <p:nvPr/>
        </p:nvSpPr>
        <p:spPr bwMode="auto">
          <a:xfrm>
            <a:off x="1176338" y="4724400"/>
            <a:ext cx="5565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800" i="1" u="none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2800" u="none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042" name="Text Box 112"/>
          <p:cNvSpPr txBox="1">
            <a:spLocks noChangeArrowheads="1"/>
          </p:cNvSpPr>
          <p:nvPr/>
        </p:nvSpPr>
        <p:spPr bwMode="auto">
          <a:xfrm>
            <a:off x="2590800" y="3200400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800" i="1" u="none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2800" u="none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043" name="Text Box 113"/>
          <p:cNvSpPr txBox="1">
            <a:spLocks noChangeArrowheads="1"/>
          </p:cNvSpPr>
          <p:nvPr/>
        </p:nvSpPr>
        <p:spPr bwMode="auto">
          <a:xfrm>
            <a:off x="2209800" y="2751138"/>
            <a:ext cx="8691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800" i="1" u="none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800" u="none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2800" u="none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</a:p>
        </p:txBody>
      </p:sp>
      <p:sp>
        <p:nvSpPr>
          <p:cNvPr id="1044" name="Line 114"/>
          <p:cNvSpPr>
            <a:spLocks noChangeShapeType="1"/>
          </p:cNvSpPr>
          <p:nvPr/>
        </p:nvSpPr>
        <p:spPr bwMode="auto">
          <a:xfrm>
            <a:off x="2590800" y="3276600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u="non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5" name="Oval 115"/>
          <p:cNvSpPr>
            <a:spLocks noChangeArrowheads="1"/>
          </p:cNvSpPr>
          <p:nvPr/>
        </p:nvSpPr>
        <p:spPr bwMode="auto">
          <a:xfrm>
            <a:off x="5334000" y="3810000"/>
            <a:ext cx="914400" cy="914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u="non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46" name="Group 122"/>
          <p:cNvGrpSpPr>
            <a:grpSpLocks/>
          </p:cNvGrpSpPr>
          <p:nvPr/>
        </p:nvGrpSpPr>
        <p:grpSpPr bwMode="auto">
          <a:xfrm>
            <a:off x="7924800" y="3984625"/>
            <a:ext cx="533400" cy="587375"/>
            <a:chOff x="4896" y="2318"/>
            <a:chExt cx="336" cy="370"/>
          </a:xfrm>
        </p:grpSpPr>
        <p:grpSp>
          <p:nvGrpSpPr>
            <p:cNvPr id="1054" name="Group 123"/>
            <p:cNvGrpSpPr>
              <a:grpSpLocks/>
            </p:cNvGrpSpPr>
            <p:nvPr/>
          </p:nvGrpSpPr>
          <p:grpSpPr bwMode="auto">
            <a:xfrm>
              <a:off x="4896" y="2352"/>
              <a:ext cx="336" cy="336"/>
              <a:chOff x="288" y="1776"/>
              <a:chExt cx="336" cy="336"/>
            </a:xfrm>
          </p:grpSpPr>
          <p:sp>
            <p:nvSpPr>
              <p:cNvPr id="1056" name="Oval 124"/>
              <p:cNvSpPr>
                <a:spLocks noChangeArrowheads="1"/>
              </p:cNvSpPr>
              <p:nvPr/>
            </p:nvSpPr>
            <p:spPr bwMode="auto">
              <a:xfrm>
                <a:off x="288" y="1776"/>
                <a:ext cx="336" cy="336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u="none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7" name="Text Box 125"/>
              <p:cNvSpPr txBox="1">
                <a:spLocks noChangeArrowheads="1"/>
              </p:cNvSpPr>
              <p:nvPr/>
            </p:nvSpPr>
            <p:spPr bwMode="auto">
              <a:xfrm>
                <a:off x="288" y="1803"/>
                <a:ext cx="116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 sz="2800" u="none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55" name="Text Box 126"/>
            <p:cNvSpPr txBox="1">
              <a:spLocks noChangeArrowheads="1"/>
            </p:cNvSpPr>
            <p:nvPr/>
          </p:nvSpPr>
          <p:spPr bwMode="auto">
            <a:xfrm>
              <a:off x="4944" y="2318"/>
              <a:ext cx="21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800" i="1" u="none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  <p:cxnSp>
        <p:nvCxnSpPr>
          <p:cNvPr id="1047" name="AutoShape 127"/>
          <p:cNvCxnSpPr>
            <a:cxnSpLocks noChangeShapeType="1"/>
            <a:stCxn id="1030" idx="6"/>
            <a:endCxn id="1045" idx="2"/>
          </p:cNvCxnSpPr>
          <p:nvPr/>
        </p:nvCxnSpPr>
        <p:spPr bwMode="auto">
          <a:xfrm>
            <a:off x="3048000" y="4267200"/>
            <a:ext cx="2286000" cy="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8" name="AutoShape 128"/>
          <p:cNvCxnSpPr>
            <a:cxnSpLocks noChangeShapeType="1"/>
            <a:stCxn id="1045" idx="6"/>
            <a:endCxn id="1057" idx="1"/>
          </p:cNvCxnSpPr>
          <p:nvPr/>
        </p:nvCxnSpPr>
        <p:spPr bwMode="auto">
          <a:xfrm>
            <a:off x="6248400" y="4267200"/>
            <a:ext cx="1676400" cy="476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026" name="Object 129"/>
          <p:cNvGraphicFramePr>
            <a:graphicFrameLocks noChangeAspect="1"/>
          </p:cNvGraphicFramePr>
          <p:nvPr/>
        </p:nvGraphicFramePr>
        <p:xfrm>
          <a:off x="3089275" y="4189413"/>
          <a:ext cx="2168525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9" name="Equation" r:id="rId4" imgW="939392" imgH="431613" progId="Equation.DSMT4">
                  <p:embed/>
                </p:oleObj>
              </mc:Choice>
              <mc:Fallback>
                <p:oleObj name="Equation" r:id="rId4" imgW="939392" imgH="431613" progId="Equation.DSMT4">
                  <p:embed/>
                  <p:pic>
                    <p:nvPicPr>
                      <p:cNvPr id="1026" name="Object 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9275" y="4189413"/>
                        <a:ext cx="2168525" cy="96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9" name="Rectangle 133"/>
          <p:cNvSpPr>
            <a:spLocks noChangeArrowheads="1"/>
          </p:cNvSpPr>
          <p:nvPr/>
        </p:nvSpPr>
        <p:spPr bwMode="auto">
          <a:xfrm>
            <a:off x="1524000" y="5805488"/>
            <a:ext cx="68194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eaLnBrk="1" hangingPunct="1">
              <a:spcBef>
                <a:spcPct val="20000"/>
              </a:spcBef>
            </a:pPr>
            <a:r>
              <a:rPr lang="en-US" altLang="en-US" sz="2800" i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altLang="en-US" sz="280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en-US" sz="2800" b="1" i="1" u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2800" u="none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2800" b="1" i="1" u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80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sz="2800" i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2800" u="none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280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en-US" sz="2800" i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2800" u="none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800" i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800" u="none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80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… + </a:t>
            </a:r>
            <a:r>
              <a:rPr lang="en-US" altLang="en-US" sz="2800" i="1" u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en-US" sz="2800" i="1" u="none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800" i="1" u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800" i="1" u="none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800" i="1" u="none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i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“NET”</a:t>
            </a:r>
          </a:p>
        </p:txBody>
      </p:sp>
      <p:sp>
        <p:nvSpPr>
          <p:cNvPr id="1050" name="Line 135"/>
          <p:cNvSpPr>
            <a:spLocks noChangeShapeType="1"/>
          </p:cNvSpPr>
          <p:nvPr/>
        </p:nvSpPr>
        <p:spPr bwMode="auto">
          <a:xfrm flipV="1">
            <a:off x="5334000" y="4267200"/>
            <a:ext cx="914400" cy="7938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u="non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1" name="Line 139"/>
          <p:cNvSpPr>
            <a:spLocks noChangeShapeType="1"/>
          </p:cNvSpPr>
          <p:nvPr/>
        </p:nvSpPr>
        <p:spPr bwMode="auto">
          <a:xfrm flipH="1">
            <a:off x="5482872" y="3962400"/>
            <a:ext cx="627856" cy="63500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u="non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2" name="Line 140"/>
          <p:cNvSpPr>
            <a:spLocks noChangeShapeType="1"/>
          </p:cNvSpPr>
          <p:nvPr/>
        </p:nvSpPr>
        <p:spPr bwMode="auto">
          <a:xfrm flipH="1">
            <a:off x="5808665" y="3810000"/>
            <a:ext cx="0" cy="9144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u="non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88925B-D6BE-ED4F-95D7-BB160243A47F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8F18C2-1B75-8F4B-BB20-FCBF3CFA503B}"/>
              </a:ext>
            </a:extLst>
          </p:cNvPr>
          <p:cNvSpPr txBox="1"/>
          <p:nvPr/>
        </p:nvSpPr>
        <p:spPr>
          <a:xfrm>
            <a:off x="6321233" y="4982962"/>
            <a:ext cx="2419252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i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u="none" dirty="0"/>
              <a:t> is desired target</a:t>
            </a:r>
          </a:p>
          <a:p>
            <a:r>
              <a:rPr lang="en-US" i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u="none" dirty="0"/>
              <a:t> is the prediction</a:t>
            </a:r>
          </a:p>
        </p:txBody>
      </p:sp>
    </p:spTree>
    <p:extLst>
      <p:ext uri="{BB962C8B-B14F-4D97-AF65-F5344CB8AC3E}">
        <p14:creationId xmlns:p14="http://schemas.microsoft.com/office/powerpoint/2010/main" val="2852308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Revisit: Simple Perceptron </a:t>
            </a:r>
            <a:br>
              <a:rPr lang="en-US" altLang="en-US" sz="4000" dirty="0"/>
            </a:br>
            <a:r>
              <a:rPr lang="en-US" altLang="en-US" sz="4000" dirty="0"/>
              <a:t>without activation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598613"/>
            <a:ext cx="8459787" cy="5106987"/>
          </a:xfrm>
          <a:noFill/>
        </p:spPr>
        <p:txBody>
          <a:bodyPr/>
          <a:lstStyle/>
          <a:p>
            <a:pPr eaLnBrk="1" hangingPunct="1"/>
            <a:r>
              <a:rPr lang="en-US" altLang="en-US" sz="2800" dirty="0"/>
              <a:t>Goal is to minimize the error</a:t>
            </a:r>
            <a:endParaRPr lang="en-US" altLang="en-US" sz="2400" dirty="0"/>
          </a:p>
          <a:p>
            <a:pPr eaLnBrk="1" hangingPunct="1"/>
            <a:r>
              <a:rPr lang="en-US" altLang="en-US" sz="2800" dirty="0"/>
              <a:t>One of the most common error measures?</a:t>
            </a:r>
          </a:p>
          <a:p>
            <a:pPr lvl="1" eaLnBrk="1" hangingPunct="1"/>
            <a:r>
              <a:rPr lang="en-US" altLang="en-US" sz="2400" dirty="0"/>
              <a:t>Squared Error (SE) or Mean Squared Error (MSE)</a:t>
            </a:r>
          </a:p>
          <a:p>
            <a:pPr lvl="1" eaLnBrk="1" hangingPunct="1"/>
            <a:r>
              <a:rPr lang="en-US" altLang="en-US" sz="2400" dirty="0"/>
              <a:t>Define the error for one sample as</a:t>
            </a:r>
          </a:p>
        </p:txBody>
      </p:sp>
      <p:graphicFrame>
        <p:nvGraphicFramePr>
          <p:cNvPr id="76805" name="Object 5"/>
          <p:cNvGraphicFramePr>
            <a:graphicFrameLocks noChangeAspect="1"/>
          </p:cNvGraphicFramePr>
          <p:nvPr>
            <p:extLst/>
          </p:nvPr>
        </p:nvGraphicFramePr>
        <p:xfrm>
          <a:off x="2681288" y="3657600"/>
          <a:ext cx="4332287" cy="293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4" name="Equation" r:id="rId4" imgW="1917360" imgH="1295280" progId="Equation.DSMT4">
                  <p:embed/>
                </p:oleObj>
              </mc:Choice>
              <mc:Fallback>
                <p:oleObj name="Equation" r:id="rId4" imgW="1917360" imgH="1295280" progId="Equation.DSMT4">
                  <p:embed/>
                  <p:pic>
                    <p:nvPicPr>
                      <p:cNvPr id="768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1288" y="3657600"/>
                        <a:ext cx="4332287" cy="293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DEAF2DC-958F-498D-A21A-4E23040401D3}"/>
              </a:ext>
            </a:extLst>
          </p:cNvPr>
          <p:cNvSpPr txBox="1"/>
          <p:nvPr/>
        </p:nvSpPr>
        <p:spPr>
          <a:xfrm>
            <a:off x="6248400" y="3820597"/>
            <a:ext cx="2419252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i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u="none" dirty="0"/>
              <a:t> is desired target</a:t>
            </a:r>
          </a:p>
          <a:p>
            <a:r>
              <a:rPr lang="en-US" i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u="none" dirty="0"/>
              <a:t> is the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FC7AD-50F2-DF41-8D62-86E3DABCE588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907669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46430"/>
            <a:ext cx="9144000" cy="94462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800" dirty="0"/>
              <a:t>Gradient Descent in Weight Space</a:t>
            </a:r>
          </a:p>
        </p:txBody>
      </p:sp>
      <p:pic>
        <p:nvPicPr>
          <p:cNvPr id="14340" name="Picture 3" descr="err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81200"/>
            <a:ext cx="6248400" cy="469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419600" y="2438400"/>
            <a:ext cx="1727200" cy="914400"/>
            <a:chOff x="3792" y="1536"/>
            <a:chExt cx="1088" cy="576"/>
          </a:xfrm>
        </p:grpSpPr>
        <p:sp>
          <p:nvSpPr>
            <p:cNvPr id="14346" name="Line 9"/>
            <p:cNvSpPr>
              <a:spLocks noChangeShapeType="1"/>
            </p:cNvSpPr>
            <p:nvPr/>
          </p:nvSpPr>
          <p:spPr bwMode="auto">
            <a:xfrm flipH="1">
              <a:off x="3888" y="1824"/>
              <a:ext cx="33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u="none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47" name="Text Box 10"/>
            <p:cNvSpPr txBox="1">
              <a:spLocks noChangeArrowheads="1"/>
            </p:cNvSpPr>
            <p:nvPr/>
          </p:nvSpPr>
          <p:spPr bwMode="auto">
            <a:xfrm>
              <a:off x="4176" y="1536"/>
              <a:ext cx="70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en-US" sz="2400" i="1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altLang="en-US" sz="2400" u="none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en-US" sz="2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altLang="en-US" sz="2400" i="1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altLang="en-US" sz="2400" u="none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en-US" sz="2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4348" name="Oval 11"/>
            <p:cNvSpPr>
              <a:spLocks noChangeArrowheads="1"/>
            </p:cNvSpPr>
            <p:nvPr/>
          </p:nvSpPr>
          <p:spPr bwMode="auto">
            <a:xfrm>
              <a:off x="3792" y="2016"/>
              <a:ext cx="96" cy="9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 u="none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4495801" y="3657600"/>
            <a:ext cx="3227388" cy="533400"/>
            <a:chOff x="3600" y="2304"/>
            <a:chExt cx="2033" cy="336"/>
          </a:xfrm>
        </p:grpSpPr>
        <p:sp>
          <p:nvSpPr>
            <p:cNvPr id="14343" name="Oval 13"/>
            <p:cNvSpPr>
              <a:spLocks noChangeArrowheads="1"/>
            </p:cNvSpPr>
            <p:nvPr/>
          </p:nvSpPr>
          <p:spPr bwMode="auto">
            <a:xfrm>
              <a:off x="3600" y="2544"/>
              <a:ext cx="96" cy="9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 u="none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44" name="Text Box 14"/>
            <p:cNvSpPr txBox="1">
              <a:spLocks noChangeArrowheads="1"/>
            </p:cNvSpPr>
            <p:nvPr/>
          </p:nvSpPr>
          <p:spPr bwMode="auto">
            <a:xfrm>
              <a:off x="4032" y="2304"/>
              <a:ext cx="160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en-US" sz="2400" i="1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altLang="en-US" sz="2400" u="none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en-US" sz="2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altLang="en-US" sz="2400" u="none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</a:t>
              </a:r>
              <a:r>
                <a:rPr lang="en-US" altLang="en-US" sz="2400" i="1" u="none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w</a:t>
              </a:r>
              <a:r>
                <a:rPr lang="en-US" altLang="en-US" sz="2400" u="none" baseline="-2500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1</a:t>
              </a:r>
              <a:r>
                <a:rPr lang="en-US" altLang="en-US" sz="2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altLang="en-US" sz="2400" i="1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altLang="en-US" sz="2400" u="none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 </a:t>
              </a:r>
              <a:r>
                <a:rPr lang="en-US" altLang="en-US" sz="2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altLang="en-US" sz="2400" u="none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</a:t>
              </a:r>
              <a:r>
                <a:rPr lang="en-US" altLang="en-US" sz="2400" i="1" u="none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w</a:t>
              </a:r>
              <a:r>
                <a:rPr lang="en-US" altLang="en-US" sz="2400" u="none" baseline="-2500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itchFamily="18" charset="2"/>
                </a:rPr>
                <a:t>2</a:t>
              </a:r>
              <a:r>
                <a:rPr lang="en-US" altLang="en-US" sz="2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4345" name="Line 15"/>
            <p:cNvSpPr>
              <a:spLocks noChangeShapeType="1"/>
            </p:cNvSpPr>
            <p:nvPr/>
          </p:nvSpPr>
          <p:spPr bwMode="auto">
            <a:xfrm flipH="1">
              <a:off x="3744" y="2400"/>
              <a:ext cx="33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u="none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0F7D726-0990-F544-9FEB-42340AD252F0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336781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Big Picture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Background &amp; Structure</a:t>
            </a:r>
          </a:p>
          <a:p>
            <a:r>
              <a:rPr lang="en-US" dirty="0" err="1"/>
              <a:t>Perceptrons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Perceptron 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Artificial Neural Networks (ANN or NN)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NN 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681154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A6AE6-74C1-4418-B237-36ED0AA95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Ways to Assist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AD513-45DE-4C13-B15F-6B7B26FDE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469" y="1563313"/>
            <a:ext cx="6309787" cy="4324350"/>
          </a:xfrm>
        </p:spPr>
        <p:txBody>
          <a:bodyPr/>
          <a:lstStyle/>
          <a:p>
            <a:r>
              <a:rPr lang="en-US" dirty="0"/>
              <a:t>Decayed learning rate</a:t>
            </a:r>
          </a:p>
          <a:p>
            <a:pPr lvl="1"/>
            <a:r>
              <a:rPr lang="en-US" dirty="0"/>
              <a:t>When our learning rate is too large, we don’t converge</a:t>
            </a:r>
          </a:p>
          <a:p>
            <a:pPr lvl="1"/>
            <a:r>
              <a:rPr lang="en-US" dirty="0"/>
              <a:t>When it is too small, gradient descent is too slow</a:t>
            </a:r>
          </a:p>
          <a:p>
            <a:pPr lvl="1"/>
            <a:r>
              <a:rPr lang="en-US" dirty="0"/>
              <a:t>One option is to start with a larger learning rate and make it slower via </a:t>
            </a:r>
            <a:r>
              <a:rPr lang="en-US" i="1" dirty="0"/>
              <a:t>decay</a:t>
            </a:r>
          </a:p>
          <a:p>
            <a:r>
              <a:rPr lang="en-US" dirty="0"/>
              <a:t>Different Activation Functions</a:t>
            </a:r>
          </a:p>
          <a:p>
            <a:pPr lvl="1"/>
            <a:r>
              <a:rPr lang="en-US" dirty="0"/>
              <a:t>Logistic function (aka sigmoid): (0,1)</a:t>
            </a:r>
          </a:p>
          <a:p>
            <a:pPr lvl="1"/>
            <a:r>
              <a:rPr lang="en-US" dirty="0"/>
              <a:t>Tanh: (-1,1) </a:t>
            </a:r>
          </a:p>
          <a:p>
            <a:pPr lvl="1"/>
            <a:endParaRPr 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7B3851-5A86-D449-8FA7-207518E414D3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A564A35-61EE-AC4E-843D-38E1C823A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550" y="1139885"/>
            <a:ext cx="2413615" cy="181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7486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-91440" y="-100266"/>
            <a:ext cx="9144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800" dirty="0"/>
              <a:t>Comparing Perceptron &amp; GD Rules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4173" y="1223709"/>
            <a:ext cx="7892859" cy="5106987"/>
          </a:xfrm>
          <a:noFill/>
        </p:spPr>
        <p:txBody>
          <a:bodyPr/>
          <a:lstStyle/>
          <a:p>
            <a:pPr eaLnBrk="1" hangingPunct="1"/>
            <a:r>
              <a:rPr lang="en-US" altLang="en-US" sz="2800" dirty="0"/>
              <a:t>Success definition: converge to the minimum squared error</a:t>
            </a:r>
          </a:p>
          <a:p>
            <a:pPr eaLnBrk="1" hangingPunct="1"/>
            <a:r>
              <a:rPr lang="en-US" altLang="en-US" sz="2800" dirty="0"/>
              <a:t>Perceptron learning rule guaranteed to succeed if</a:t>
            </a:r>
          </a:p>
          <a:p>
            <a:pPr lvl="1" eaLnBrk="1" hangingPunct="1"/>
            <a:r>
              <a:rPr lang="en-US" altLang="en-US" sz="2400" dirty="0"/>
              <a:t>Classes are linearly separable</a:t>
            </a:r>
          </a:p>
          <a:p>
            <a:pPr lvl="1" eaLnBrk="1" hangingPunct="1"/>
            <a:r>
              <a:rPr lang="en-US" altLang="en-US" sz="2400" dirty="0"/>
              <a:t>Sufficiently small learning rate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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(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)</a:t>
            </a:r>
            <a:r>
              <a:rPr lang="en-US" altLang="en-US" sz="2400" dirty="0">
                <a:sym typeface="Symbol" pitchFamily="18" charset="2"/>
              </a:rPr>
              <a:t> </a:t>
            </a:r>
            <a:endParaRPr lang="en-US" altLang="en-US" sz="2800" dirty="0"/>
          </a:p>
          <a:p>
            <a:pPr eaLnBrk="1" hangingPunct="1"/>
            <a:r>
              <a:rPr lang="en-US" altLang="en-US" sz="2800" dirty="0"/>
              <a:t>Gradient descent guaranteed to succeed if</a:t>
            </a:r>
          </a:p>
          <a:p>
            <a:pPr lvl="1" eaLnBrk="1" hangingPunct="1"/>
            <a:r>
              <a:rPr lang="en-US" altLang="en-US" sz="2400" dirty="0"/>
              <a:t>Sufficiently small learning rate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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(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)</a:t>
            </a:r>
            <a:endParaRPr lang="en-US" altLang="en-US" sz="2400" i="1" dirty="0">
              <a:latin typeface="Times New Roman" panose="02020603050405020304" pitchFamily="18" charset="0"/>
              <a:cs typeface="Times New Roman" panose="02020603050405020304" pitchFamily="18" charset="0"/>
              <a:sym typeface="Symbol" pitchFamily="18" charset="2"/>
            </a:endParaRPr>
          </a:p>
          <a:p>
            <a:pPr lvl="1" eaLnBrk="1" hangingPunct="1"/>
            <a:r>
              <a:rPr lang="en-US" altLang="en-US" sz="2400" dirty="0">
                <a:sym typeface="Symbol" pitchFamily="18" charset="2"/>
              </a:rPr>
              <a:t>Converges even when training data contains noise</a:t>
            </a:r>
          </a:p>
          <a:p>
            <a:pPr lvl="1" eaLnBrk="1" hangingPunct="1"/>
            <a:r>
              <a:rPr lang="en-US" altLang="en-US" sz="2400" dirty="0"/>
              <a:t>Converges even when training data are not linearly separable</a:t>
            </a:r>
            <a:endParaRPr lang="en-US" altLang="en-US" sz="2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FEEF5F-0239-0B4B-8DAF-5DBD7C445A31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28F1ED-F420-DB40-AB6F-1340CB1B2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208" y="1223709"/>
            <a:ext cx="1545336" cy="11087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C146B5-DC53-5844-814A-818888CA5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010" y="2441448"/>
            <a:ext cx="1510550" cy="156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70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Perceptron Summary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8561" y="1600200"/>
            <a:ext cx="7696200" cy="525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Components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Weights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Summation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Activation Function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24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Activation Functions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Linear, threshold, </a:t>
            </a:r>
            <a:br>
              <a:rPr lang="en-US" altLang="en-US" sz="2400" dirty="0"/>
            </a:br>
            <a:r>
              <a:rPr lang="en-US" altLang="en-US" sz="2400" dirty="0"/>
              <a:t>Logistic, tanh()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24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Learning Rules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Perceptron learning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Gradient Descent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ED0C59-76EE-E34C-9DA9-899CA2C192F1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27A1AD-25F3-8D44-B61E-126EAB33A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106" y="2386011"/>
            <a:ext cx="4376256" cy="263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98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Concept Map - 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548B8-3E9E-DC4B-966B-74316C9AE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220835"/>
            <a:ext cx="7680960" cy="543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3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543" y="564540"/>
            <a:ext cx="8229600" cy="4524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 err="1"/>
              <a:t>Perceptrons</a:t>
            </a:r>
            <a:endParaRPr lang="en-US" sz="5400" b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11E215-D14E-5443-8074-8D9B71C61F3C}"/>
              </a:ext>
            </a:extLst>
          </p:cNvPr>
          <p:cNvGrpSpPr/>
          <p:nvPr/>
        </p:nvGrpSpPr>
        <p:grpSpPr>
          <a:xfrm>
            <a:off x="2940413" y="3451775"/>
            <a:ext cx="3451860" cy="2354995"/>
            <a:chOff x="2567940" y="1219200"/>
            <a:chExt cx="3451860" cy="23549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9564C2-9E5C-504F-A5EC-B9D4168BDB8A}"/>
                </a:ext>
              </a:extLst>
            </p:cNvPr>
            <p:cNvSpPr/>
            <p:nvPr/>
          </p:nvSpPr>
          <p:spPr>
            <a:xfrm>
              <a:off x="3505200" y="1219200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Perceptrons</a:t>
              </a:r>
              <a:endParaRPr lang="en-US" sz="1400" u="none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071C54C-D124-E944-982C-9003522154F9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4267200" y="1752600"/>
              <a:ext cx="0" cy="319210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240C73-0B14-5C4C-B208-87D7D7EDABF4}"/>
                </a:ext>
              </a:extLst>
            </p:cNvPr>
            <p:cNvSpPr/>
            <p:nvPr/>
          </p:nvSpPr>
          <p:spPr>
            <a:xfrm>
              <a:off x="3505200" y="2071810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ANNs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5CA8461-C7D3-8A4A-B348-59C41E8D2010}"/>
                </a:ext>
              </a:extLst>
            </p:cNvPr>
            <p:cNvSpPr/>
            <p:nvPr/>
          </p:nvSpPr>
          <p:spPr>
            <a:xfrm>
              <a:off x="4495800" y="3040795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D7C3ED-6D9D-1643-BC2A-14F096CE1A24}"/>
                </a:ext>
              </a:extLst>
            </p:cNvPr>
            <p:cNvSpPr/>
            <p:nvPr/>
          </p:nvSpPr>
          <p:spPr>
            <a:xfrm>
              <a:off x="2567940" y="3040795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63B1CF9-841A-9348-8767-AC1F407525B7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flipH="1">
              <a:off x="3329940" y="2605210"/>
              <a:ext cx="937260" cy="435585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FA80E32-BBD6-4940-9950-62D5CFB7CA49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4267200" y="2605210"/>
              <a:ext cx="990600" cy="435585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5149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BB4F6581-E2CE-3140-9979-967EC2565C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Artificial Neuron (Perceptron)</a:t>
            </a:r>
          </a:p>
        </p:txBody>
      </p:sp>
      <p:grpSp>
        <p:nvGrpSpPr>
          <p:cNvPr id="5159" name="Group 39">
            <a:extLst>
              <a:ext uri="{FF2B5EF4-FFF2-40B4-BE49-F238E27FC236}">
                <a16:creationId xmlns:a16="http://schemas.microsoft.com/office/drawing/2014/main" id="{144CA831-09DD-5740-8F92-B1F74E72A46F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1295400"/>
            <a:ext cx="8077200" cy="4840288"/>
            <a:chOff x="336" y="816"/>
            <a:chExt cx="5088" cy="3049"/>
          </a:xfrm>
        </p:grpSpPr>
        <p:grpSp>
          <p:nvGrpSpPr>
            <p:cNvPr id="5126" name="Group 6">
              <a:extLst>
                <a:ext uri="{FF2B5EF4-FFF2-40B4-BE49-F238E27FC236}">
                  <a16:creationId xmlns:a16="http://schemas.microsoft.com/office/drawing/2014/main" id="{629470D3-0715-4744-A29F-9C666726B3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1392"/>
              <a:ext cx="3408" cy="1488"/>
              <a:chOff x="1200" y="1584"/>
              <a:chExt cx="3408" cy="1488"/>
            </a:xfrm>
          </p:grpSpPr>
          <p:sp>
            <p:nvSpPr>
              <p:cNvPr id="5127" name="Oval 7">
                <a:extLst>
                  <a:ext uri="{FF2B5EF4-FFF2-40B4-BE49-F238E27FC236}">
                    <a16:creationId xmlns:a16="http://schemas.microsoft.com/office/drawing/2014/main" id="{DA0E4AFB-91A5-D64D-B4E3-C8CFE59D6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1920"/>
                <a:ext cx="672" cy="67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endParaRPr>
              </a:p>
            </p:txBody>
          </p:sp>
          <p:sp>
            <p:nvSpPr>
              <p:cNvPr id="5128" name="Line 8">
                <a:extLst>
                  <a:ext uri="{FF2B5EF4-FFF2-40B4-BE49-F238E27FC236}">
                    <a16:creationId xmlns:a16="http://schemas.microsoft.com/office/drawing/2014/main" id="{06EF3BA5-C142-F443-A517-AD7B0E8037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584"/>
                <a:ext cx="576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endParaRPr>
              </a:p>
            </p:txBody>
          </p:sp>
          <p:sp>
            <p:nvSpPr>
              <p:cNvPr id="5129" name="Line 9">
                <a:extLst>
                  <a:ext uri="{FF2B5EF4-FFF2-40B4-BE49-F238E27FC236}">
                    <a16:creationId xmlns:a16="http://schemas.microsoft.com/office/drawing/2014/main" id="{7DAFEA9F-46B7-D54C-8F67-C1B3018FBA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968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endParaRPr>
              </a:p>
            </p:txBody>
          </p:sp>
          <p:sp>
            <p:nvSpPr>
              <p:cNvPr id="5130" name="Line 10">
                <a:extLst>
                  <a:ext uri="{FF2B5EF4-FFF2-40B4-BE49-F238E27FC236}">
                    <a16:creationId xmlns:a16="http://schemas.microsoft.com/office/drawing/2014/main" id="{DA5B25AB-A54C-EB42-8A9B-A6F76FB41E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00" y="1968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endParaRPr>
              </a:p>
            </p:txBody>
          </p:sp>
          <p:sp>
            <p:nvSpPr>
              <p:cNvPr id="5131" name="Line 11">
                <a:extLst>
                  <a:ext uri="{FF2B5EF4-FFF2-40B4-BE49-F238E27FC236}">
                    <a16:creationId xmlns:a16="http://schemas.microsoft.com/office/drawing/2014/main" id="{67F57396-9374-EB43-B034-B9F406C9A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00" y="1584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endParaRPr>
              </a:p>
            </p:txBody>
          </p:sp>
          <p:sp>
            <p:nvSpPr>
              <p:cNvPr id="5132" name="Line 12">
                <a:extLst>
                  <a:ext uri="{FF2B5EF4-FFF2-40B4-BE49-F238E27FC236}">
                    <a16:creationId xmlns:a16="http://schemas.microsoft.com/office/drawing/2014/main" id="{CB7495EC-11F4-AD4D-AED0-7550754C15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0" y="2448"/>
                <a:ext cx="48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endParaRPr>
              </a:p>
            </p:txBody>
          </p:sp>
          <p:sp>
            <p:nvSpPr>
              <p:cNvPr id="5133" name="Line 13">
                <a:extLst>
                  <a:ext uri="{FF2B5EF4-FFF2-40B4-BE49-F238E27FC236}">
                    <a16:creationId xmlns:a16="http://schemas.microsoft.com/office/drawing/2014/main" id="{960A125E-2823-0F4A-8C1B-65473B468D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00" y="2688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endParaRPr>
              </a:p>
            </p:txBody>
          </p:sp>
          <p:sp>
            <p:nvSpPr>
              <p:cNvPr id="5134" name="Line 14">
                <a:extLst>
                  <a:ext uri="{FF2B5EF4-FFF2-40B4-BE49-F238E27FC236}">
                    <a16:creationId xmlns:a16="http://schemas.microsoft.com/office/drawing/2014/main" id="{E5721509-164F-A544-8FAE-3E15D2365C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00" y="3072"/>
                <a:ext cx="7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endParaRPr>
              </a:p>
            </p:txBody>
          </p:sp>
          <p:sp>
            <p:nvSpPr>
              <p:cNvPr id="5135" name="Oval 15">
                <a:extLst>
                  <a:ext uri="{FF2B5EF4-FFF2-40B4-BE49-F238E27FC236}">
                    <a16:creationId xmlns:a16="http://schemas.microsoft.com/office/drawing/2014/main" id="{6071D101-836D-6048-977D-6FEB68AC7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11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endParaRPr>
              </a:p>
            </p:txBody>
          </p:sp>
          <p:sp>
            <p:nvSpPr>
              <p:cNvPr id="5136" name="Oval 16">
                <a:extLst>
                  <a:ext uri="{FF2B5EF4-FFF2-40B4-BE49-F238E27FC236}">
                    <a16:creationId xmlns:a16="http://schemas.microsoft.com/office/drawing/2014/main" id="{AC2ABFA2-FE52-4940-A537-08F7A9CAC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304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endParaRPr>
              </a:p>
            </p:txBody>
          </p:sp>
          <p:sp>
            <p:nvSpPr>
              <p:cNvPr id="5137" name="Oval 17">
                <a:extLst>
                  <a:ext uri="{FF2B5EF4-FFF2-40B4-BE49-F238E27FC236}">
                    <a16:creationId xmlns:a16="http://schemas.microsoft.com/office/drawing/2014/main" id="{9D4139B9-4F52-0442-B805-12E58063E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2496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endParaRPr>
              </a:p>
            </p:txBody>
          </p:sp>
          <p:sp>
            <p:nvSpPr>
              <p:cNvPr id="5138" name="Line 18">
                <a:extLst>
                  <a:ext uri="{FF2B5EF4-FFF2-40B4-BE49-F238E27FC236}">
                    <a16:creationId xmlns:a16="http://schemas.microsoft.com/office/drawing/2014/main" id="{5EC2DBDF-8A66-DD42-8090-1A40397317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8" y="2544"/>
                <a:ext cx="528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endParaRPr>
              </a:p>
            </p:txBody>
          </p:sp>
          <p:sp>
            <p:nvSpPr>
              <p:cNvPr id="5139" name="Text Box 19">
                <a:extLst>
                  <a:ext uri="{FF2B5EF4-FFF2-40B4-BE49-F238E27FC236}">
                    <a16:creationId xmlns:a16="http://schemas.microsoft.com/office/drawing/2014/main" id="{C6ABECE4-12E3-ED48-8710-E8ACC483F2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96" y="2016"/>
                <a:ext cx="384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altLang="en-US" sz="4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Σ</a:t>
                </a:r>
              </a:p>
            </p:txBody>
          </p:sp>
          <p:sp>
            <p:nvSpPr>
              <p:cNvPr id="5140" name="Oval 20">
                <a:extLst>
                  <a:ext uri="{FF2B5EF4-FFF2-40B4-BE49-F238E27FC236}">
                    <a16:creationId xmlns:a16="http://schemas.microsoft.com/office/drawing/2014/main" id="{B8586E61-E945-5D47-BB10-0BA6D004B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1920"/>
                <a:ext cx="672" cy="67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endParaRPr>
              </a:p>
            </p:txBody>
          </p:sp>
          <p:sp>
            <p:nvSpPr>
              <p:cNvPr id="5141" name="Line 21">
                <a:extLst>
                  <a:ext uri="{FF2B5EF4-FFF2-40B4-BE49-F238E27FC236}">
                    <a16:creationId xmlns:a16="http://schemas.microsoft.com/office/drawing/2014/main" id="{43D4529C-77CE-7E46-9020-04E3D7CB2B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24" y="2256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endParaRPr>
              </a:p>
            </p:txBody>
          </p:sp>
          <p:sp>
            <p:nvSpPr>
              <p:cNvPr id="5142" name="Line 22">
                <a:extLst>
                  <a:ext uri="{FF2B5EF4-FFF2-40B4-BE49-F238E27FC236}">
                    <a16:creationId xmlns:a16="http://schemas.microsoft.com/office/drawing/2014/main" id="{EBA9A03D-340D-9344-B1AC-C33EAAAFED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2256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endParaRPr>
              </a:p>
            </p:txBody>
          </p:sp>
          <p:sp>
            <p:nvSpPr>
              <p:cNvPr id="5143" name="Text Box 23">
                <a:extLst>
                  <a:ext uri="{FF2B5EF4-FFF2-40B4-BE49-F238E27FC236}">
                    <a16:creationId xmlns:a16="http://schemas.microsoft.com/office/drawing/2014/main" id="{75630E32-D8F3-7145-96DF-A3BC405F79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" y="2016"/>
                <a:ext cx="620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3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f(n)</a:t>
                </a:r>
                <a:endParaRPr kumimoji="0" lang="el-GR" alt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5145" name="Object 25">
              <a:extLst>
                <a:ext uri="{FF2B5EF4-FFF2-40B4-BE49-F238E27FC236}">
                  <a16:creationId xmlns:a16="http://schemas.microsoft.com/office/drawing/2014/main" id="{490984EC-21C4-864A-8DD7-850F12FDBD9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" y="816"/>
            <a:ext cx="1792" cy="2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0" name="Equation" r:id="rId3" imgW="4102100" imgH="5854700" progId="Equation.DSMT4">
                    <p:embed/>
                  </p:oleObj>
                </mc:Choice>
                <mc:Fallback>
                  <p:oleObj name="Equation" r:id="rId3" imgW="4102100" imgH="5854700" progId="Equation.DSMT4">
                    <p:embed/>
                    <p:pic>
                      <p:nvPicPr>
                        <p:cNvPr id="5145" name="Object 25">
                          <a:extLst>
                            <a:ext uri="{FF2B5EF4-FFF2-40B4-BE49-F238E27FC236}">
                              <a16:creationId xmlns:a16="http://schemas.microsoft.com/office/drawing/2014/main" id="{490984EC-21C4-864A-8DD7-850F12FDBD9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816"/>
                          <a:ext cx="1792" cy="25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46" name="Text Box 26">
              <a:extLst>
                <a:ext uri="{FF2B5EF4-FFF2-40B4-BE49-F238E27FC236}">
                  <a16:creationId xmlns:a16="http://schemas.microsoft.com/office/drawing/2014/main" id="{2B660B65-20BA-E84C-9D77-C40361EBB1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104"/>
              <a:ext cx="40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rPr>
                <a:t>W</a:t>
              </a:r>
              <a:r>
                <a:rPr kumimoji="0" lang="en-US" altLang="en-US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5147" name="Text Box 27">
              <a:extLst>
                <a:ext uri="{FF2B5EF4-FFF2-40B4-BE49-F238E27FC236}">
                  <a16:creationId xmlns:a16="http://schemas.microsoft.com/office/drawing/2014/main" id="{5761877D-6684-C84B-A809-3CC5EFA9C1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488"/>
              <a:ext cx="43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rPr>
                <a:t>W</a:t>
              </a:r>
              <a:r>
                <a:rPr kumimoji="0" lang="en-US" altLang="en-US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rPr>
                <a:t>2</a:t>
              </a:r>
            </a:p>
          </p:txBody>
        </p:sp>
        <p:sp>
          <p:nvSpPr>
            <p:cNvPr id="5148" name="Text Box 28">
              <a:extLst>
                <a:ext uri="{FF2B5EF4-FFF2-40B4-BE49-F238E27FC236}">
                  <a16:creationId xmlns:a16="http://schemas.microsoft.com/office/drawing/2014/main" id="{B1D77D24-81F8-4045-9025-4300CEC6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2544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rPr>
                <a:t>W</a:t>
              </a:r>
            </a:p>
          </p:txBody>
        </p:sp>
        <p:sp>
          <p:nvSpPr>
            <p:cNvPr id="5149" name="Text Box 29">
              <a:extLst>
                <a:ext uri="{FF2B5EF4-FFF2-40B4-BE49-F238E27FC236}">
                  <a16:creationId xmlns:a16="http://schemas.microsoft.com/office/drawing/2014/main" id="{5B0D0279-345A-9C4E-B131-1599F37D2B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2928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rPr>
                <a:t>W</a:t>
              </a:r>
            </a:p>
          </p:txBody>
        </p:sp>
        <p:sp>
          <p:nvSpPr>
            <p:cNvPr id="5152" name="Text Box 32">
              <a:extLst>
                <a:ext uri="{FF2B5EF4-FFF2-40B4-BE49-F238E27FC236}">
                  <a16:creationId xmlns:a16="http://schemas.microsoft.com/office/drawing/2014/main" id="{BEC87B3B-09C2-2540-9D00-1F6061991C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1920"/>
              <a:ext cx="8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rPr>
                <a:t>Outputs</a:t>
              </a:r>
            </a:p>
          </p:txBody>
        </p:sp>
        <p:sp>
          <p:nvSpPr>
            <p:cNvPr id="5154" name="Text Box 34">
              <a:extLst>
                <a:ext uri="{FF2B5EF4-FFF2-40B4-BE49-F238E27FC236}">
                  <a16:creationId xmlns:a16="http://schemas.microsoft.com/office/drawing/2014/main" id="{0B831E1F-36DB-F04D-96A2-FC3E477991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2544"/>
              <a:ext cx="1104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rPr>
                <a:t>Activation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rPr>
                <a:t>Function</a:t>
              </a:r>
            </a:p>
          </p:txBody>
        </p:sp>
        <p:sp>
          <p:nvSpPr>
            <p:cNvPr id="5155" name="Text Box 35">
              <a:extLst>
                <a:ext uri="{FF2B5EF4-FFF2-40B4-BE49-F238E27FC236}">
                  <a16:creationId xmlns:a16="http://schemas.microsoft.com/office/drawing/2014/main" id="{30D78808-D37C-EA4D-A64F-6E753B7F35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488"/>
              <a:ext cx="192" cy="1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rPr>
                <a:t>INPUTS</a:t>
              </a:r>
            </a:p>
          </p:txBody>
        </p:sp>
        <p:sp>
          <p:nvSpPr>
            <p:cNvPr id="5156" name="Text Box 36">
              <a:extLst>
                <a:ext uri="{FF2B5EF4-FFF2-40B4-BE49-F238E27FC236}">
                  <a16:creationId xmlns:a16="http://schemas.microsoft.com/office/drawing/2014/main" id="{2392439B-B48E-A140-AF75-D509FA3AAE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" y="3577"/>
              <a:ext cx="9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rPr>
                <a:t>W</a:t>
              </a:r>
              <a:r>
                <a:rPr kumimoji="0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rPr>
                <a:t>=Weight</a:t>
              </a:r>
            </a:p>
          </p:txBody>
        </p:sp>
        <p:sp>
          <p:nvSpPr>
            <p:cNvPr id="5157" name="Oval 37">
              <a:extLst>
                <a:ext uri="{FF2B5EF4-FFF2-40B4-BE49-F238E27FC236}">
                  <a16:creationId xmlns:a16="http://schemas.microsoft.com/office/drawing/2014/main" id="{5E5A7D55-D383-F64F-942A-3869645C9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960"/>
              <a:ext cx="2640" cy="244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charset="0"/>
              </a:endParaRPr>
            </a:p>
          </p:txBody>
        </p:sp>
        <p:sp>
          <p:nvSpPr>
            <p:cNvPr id="5158" name="Text Box 38">
              <a:extLst>
                <a:ext uri="{FF2B5EF4-FFF2-40B4-BE49-F238E27FC236}">
                  <a16:creationId xmlns:a16="http://schemas.microsoft.com/office/drawing/2014/main" id="{E183CB6B-34EA-7C40-BD90-16468DA9F4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232"/>
              <a:ext cx="67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rPr>
                <a:t>Neuron</a:t>
              </a:r>
            </a:p>
          </p:txBody>
        </p:sp>
        <p:sp>
          <p:nvSpPr>
            <p:cNvPr id="35" name="Text Box 26">
              <a:extLst>
                <a:ext uri="{FF2B5EF4-FFF2-40B4-BE49-F238E27FC236}">
                  <a16:creationId xmlns:a16="http://schemas.microsoft.com/office/drawing/2014/main" id="{FFE0EF1E-C279-0042-8448-043E6985AA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" y="1114"/>
              <a:ext cx="40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rPr>
                <a:t>x</a:t>
              </a:r>
              <a:r>
                <a:rPr kumimoji="0" lang="en-US" altLang="en-US" sz="24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charset="0"/>
                </a:rPr>
                <a:t>1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FA5093A-D9E4-3648-BDD3-752A7B8AEE5B}"/>
              </a:ext>
            </a:extLst>
          </p:cNvPr>
          <p:cNvSpPr/>
          <p:nvPr/>
        </p:nvSpPr>
        <p:spPr>
          <a:xfrm>
            <a:off x="88074" y="6417617"/>
            <a:ext cx="8414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charset="0"/>
                <a:hlinkClick r:id="rId5"/>
              </a:rPr>
            </a:b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66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charset="0"/>
                <a:hlinkClick r:id="rId5"/>
              </a:rPr>
              <a:t>A Brief Overview on Neural Networks - Smart Engineering </a:t>
            </a: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charset="0"/>
                <a:hlinkClick r:id="rId5"/>
              </a:rPr>
              <a:t>smarteng.mst.edu</a:t>
            </a: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5F636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charset="0"/>
                <a:hlinkClick r:id="rId5"/>
              </a:rPr>
              <a:t> › smarteng › documents › EE401_new</a:t>
            </a:r>
            <a:endParaRPr kumimoji="0" lang="en-US" sz="1200" b="0" i="0" u="sng" strike="noStrike" kern="1200" cap="none" spc="0" normalizeH="0" baseline="0" noProof="0" dirty="0">
              <a:ln>
                <a:noFill/>
              </a:ln>
              <a:solidFill>
                <a:srgbClr val="6600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charset="0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2125626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>
            <a:extLst>
              <a:ext uri="{FF2B5EF4-FFF2-40B4-BE49-F238E27FC236}">
                <a16:creationId xmlns:a16="http://schemas.microsoft.com/office/drawing/2014/main" id="{468E4180-4A47-2343-9B48-5A803F1246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altLang="en-US"/>
              <a:t>Activation Functions</a:t>
            </a:r>
            <a:endParaRPr lang="en-GB" altLang="en-US"/>
          </a:p>
        </p:txBody>
      </p:sp>
      <p:sp>
        <p:nvSpPr>
          <p:cNvPr id="218115" name="Rectangle 3">
            <a:extLst>
              <a:ext uri="{FF2B5EF4-FFF2-40B4-BE49-F238E27FC236}">
                <a16:creationId xmlns:a16="http://schemas.microsoft.com/office/drawing/2014/main" id="{7C98E89C-E986-F543-8E7F-DB03310875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4191000"/>
            <a:ext cx="6629400" cy="2667000"/>
          </a:xfrm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952500" algn="l"/>
              </a:tabLst>
            </a:pPr>
            <a:r>
              <a:rPr lang="en-US" altLang="en-US" b="1" dirty="0" err="1"/>
              <a:t>Step</a:t>
            </a:r>
            <a:r>
              <a:rPr lang="en-US" altLang="en-US" b="1" baseline="-25000" dirty="0" err="1"/>
              <a:t>t</a:t>
            </a:r>
            <a:r>
              <a:rPr lang="en-US" altLang="en-US" b="1" dirty="0"/>
              <a:t>(x)	=	1 if x &gt;= t, else 0</a:t>
            </a:r>
          </a:p>
          <a:p>
            <a:pPr>
              <a:tabLst>
                <a:tab pos="952500" algn="l"/>
              </a:tabLst>
            </a:pPr>
            <a:r>
              <a:rPr lang="en-US" altLang="en-US" b="1" dirty="0"/>
              <a:t>Sign(x)	=	+1 if x &gt;= 0, else –1</a:t>
            </a:r>
          </a:p>
          <a:p>
            <a:pPr>
              <a:tabLst>
                <a:tab pos="952500" algn="l"/>
              </a:tabLst>
            </a:pPr>
            <a:r>
              <a:rPr lang="en-US" altLang="en-US" b="1" dirty="0"/>
              <a:t>Sigmoid(x)	=	1/(1+e</a:t>
            </a:r>
            <a:r>
              <a:rPr lang="en-US" altLang="en-US" b="1" baseline="30000" dirty="0"/>
              <a:t>-x</a:t>
            </a:r>
            <a:r>
              <a:rPr lang="en-US" altLang="en-US" b="1" dirty="0"/>
              <a:t>)</a:t>
            </a:r>
          </a:p>
          <a:p>
            <a:pPr>
              <a:tabLst>
                <a:tab pos="952500" algn="l"/>
              </a:tabLst>
            </a:pPr>
            <a:r>
              <a:rPr lang="en-US" altLang="en-US" b="1" dirty="0"/>
              <a:t>Rectified Linear Unit (</a:t>
            </a:r>
            <a:r>
              <a:rPr lang="en-US" altLang="en-US" b="1" dirty="0" err="1"/>
              <a:t>ReLU</a:t>
            </a:r>
            <a:r>
              <a:rPr lang="en-US" altLang="en-US" b="1" dirty="0"/>
              <a:t>)</a:t>
            </a:r>
            <a:endParaRPr lang="en-GB" altLang="en-US" b="1" dirty="0"/>
          </a:p>
        </p:txBody>
      </p:sp>
      <p:graphicFrame>
        <p:nvGraphicFramePr>
          <p:cNvPr id="218118" name="Object 6">
            <a:extLst>
              <a:ext uri="{FF2B5EF4-FFF2-40B4-BE49-F238E27FC236}">
                <a16:creationId xmlns:a16="http://schemas.microsoft.com/office/drawing/2014/main" id="{1C928934-F9F8-8842-BE9A-F80EBE0521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1066800"/>
          <a:ext cx="876300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2" name="Bitmap Image" r:id="rId3" imgW="9321800" imgH="4076700" progId="Paint.Picture">
                  <p:embed/>
                </p:oleObj>
              </mc:Choice>
              <mc:Fallback>
                <p:oleObj name="Bitmap Image" r:id="rId3" imgW="9321800" imgH="4076700" progId="Paint.Picture">
                  <p:embed/>
                  <p:pic>
                    <p:nvPicPr>
                      <p:cNvPr id="218118" name="Object 6">
                        <a:extLst>
                          <a:ext uri="{FF2B5EF4-FFF2-40B4-BE49-F238E27FC236}">
                            <a16:creationId xmlns:a16="http://schemas.microsoft.com/office/drawing/2014/main" id="{1C928934-F9F8-8842-BE9A-F80EBE0521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066800"/>
                        <a:ext cx="8763000" cy="30480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07E528A-6A95-5945-95AF-5B081D67FBF8}"/>
              </a:ext>
            </a:extLst>
          </p:cNvPr>
          <p:cNvSpPr/>
          <p:nvPr/>
        </p:nvSpPr>
        <p:spPr>
          <a:xfrm>
            <a:off x="76200" y="6409551"/>
            <a:ext cx="8305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u="none" dirty="0">
                <a:hlinkClick r:id="rId5"/>
              </a:rPr>
              <a:t>www.cs.nott.ac.uk › ~pszgxk › aim › ppt › neuralnetw...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970EEE-AA09-824E-A404-E63F72686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904" y="4169458"/>
            <a:ext cx="2758191" cy="206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6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8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8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8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8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8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8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8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8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8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8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15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/>
              <a:t>The Simple Perceptron – Inverter</a:t>
            </a:r>
          </a:p>
        </p:txBody>
      </p:sp>
      <p:sp>
        <p:nvSpPr>
          <p:cNvPr id="8195" name="Rectangle 2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dirty="0"/>
          </a:p>
        </p:txBody>
      </p:sp>
      <p:graphicFrame>
        <p:nvGraphicFramePr>
          <p:cNvPr id="411651" name="Group 3"/>
          <p:cNvGraphicFramePr>
            <a:graphicFrameLocks noGrp="1"/>
          </p:cNvGraphicFramePr>
          <p:nvPr/>
        </p:nvGraphicFramePr>
        <p:xfrm>
          <a:off x="1447800" y="2286000"/>
          <a:ext cx="1752600" cy="1676400"/>
        </p:xfrm>
        <a:graphic>
          <a:graphicData uri="http://schemas.openxmlformats.org/drawingml/2006/table">
            <a:tbl>
              <a:tblPr/>
              <a:tblGrid>
                <a:gridCol w="849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input x1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output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210" name="Oval 17"/>
          <p:cNvSpPr>
            <a:spLocks noChangeArrowheads="1"/>
          </p:cNvSpPr>
          <p:nvPr/>
        </p:nvSpPr>
        <p:spPr bwMode="auto">
          <a:xfrm>
            <a:off x="6096000" y="2514600"/>
            <a:ext cx="533400" cy="533400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u="none"/>
          </a:p>
        </p:txBody>
      </p:sp>
      <p:sp>
        <p:nvSpPr>
          <p:cNvPr id="8211" name="Line 18"/>
          <p:cNvSpPr>
            <a:spLocks noChangeShapeType="1"/>
          </p:cNvSpPr>
          <p:nvPr/>
        </p:nvSpPr>
        <p:spPr bwMode="auto">
          <a:xfrm flipH="1" flipV="1">
            <a:off x="6324600" y="3048000"/>
            <a:ext cx="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u="none"/>
          </a:p>
        </p:txBody>
      </p:sp>
      <p:sp>
        <p:nvSpPr>
          <p:cNvPr id="8212" name="Oval 19"/>
          <p:cNvSpPr>
            <a:spLocks noChangeArrowheads="1"/>
          </p:cNvSpPr>
          <p:nvPr/>
        </p:nvSpPr>
        <p:spPr bwMode="auto">
          <a:xfrm>
            <a:off x="6096000" y="4419600"/>
            <a:ext cx="533400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2400" u="none">
                <a:latin typeface="Times New Roman" pitchFamily="18" charset="0"/>
              </a:rPr>
              <a:t>x</a:t>
            </a:r>
            <a:r>
              <a:rPr lang="en-US" altLang="en-US" sz="2400" u="none" baseline="-25000">
                <a:latin typeface="Times New Roman" pitchFamily="18" charset="0"/>
              </a:rPr>
              <a:t>1</a:t>
            </a: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4648201" y="2514602"/>
            <a:ext cx="3929063" cy="1536701"/>
            <a:chOff x="2928" y="1584"/>
            <a:chExt cx="2475" cy="968"/>
          </a:xfrm>
        </p:grpSpPr>
        <p:sp>
          <p:nvSpPr>
            <p:cNvPr id="8214" name="Text Box 21"/>
            <p:cNvSpPr txBox="1">
              <a:spLocks noChangeArrowheads="1"/>
            </p:cNvSpPr>
            <p:nvPr/>
          </p:nvSpPr>
          <p:spPr bwMode="auto">
            <a:xfrm>
              <a:off x="4032" y="2300"/>
              <a:ext cx="58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000" u="none">
                  <a:latin typeface="Times New Roman" pitchFamily="18" charset="0"/>
                </a:rPr>
                <a:t>w</a:t>
              </a:r>
              <a:r>
                <a:rPr lang="en-US" altLang="en-US" sz="2000" u="none" baseline="-25000">
                  <a:latin typeface="Times New Roman" pitchFamily="18" charset="0"/>
                </a:rPr>
                <a:t>1</a:t>
              </a:r>
              <a:r>
                <a:rPr lang="en-US" altLang="en-US" sz="2000" u="none">
                  <a:latin typeface="Times New Roman" pitchFamily="18" charset="0"/>
                </a:rPr>
                <a:t>= </a:t>
              </a:r>
              <a:r>
                <a:rPr lang="en-US" altLang="en-US" sz="2000" u="none">
                  <a:latin typeface="Symbol" pitchFamily="18" charset="2"/>
                </a:rPr>
                <a:t>-</a:t>
              </a:r>
              <a:r>
                <a:rPr lang="en-US" altLang="en-US" sz="2000" u="none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8215" name="Line 22"/>
            <p:cNvSpPr>
              <a:spLocks noChangeShapeType="1"/>
            </p:cNvSpPr>
            <p:nvPr/>
          </p:nvSpPr>
          <p:spPr bwMode="auto">
            <a:xfrm flipV="1">
              <a:off x="4239" y="1734"/>
              <a:ext cx="590" cy="2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u="none"/>
            </a:p>
          </p:txBody>
        </p:sp>
        <p:sp>
          <p:nvSpPr>
            <p:cNvPr id="8216" name="Rectangle 23"/>
            <p:cNvSpPr>
              <a:spLocks noChangeArrowheads="1"/>
            </p:cNvSpPr>
            <p:nvPr/>
          </p:nvSpPr>
          <p:spPr bwMode="auto">
            <a:xfrm>
              <a:off x="2928" y="2099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400" u="none" dirty="0">
                  <a:latin typeface="Times New Roman" pitchFamily="18" charset="0"/>
                </a:rPr>
                <a:t>1</a:t>
              </a:r>
              <a:endParaRPr lang="en-US" altLang="en-US" sz="2400" u="none" baseline="-25000" dirty="0">
                <a:latin typeface="Times New Roman" pitchFamily="18" charset="0"/>
              </a:endParaRPr>
            </a:p>
          </p:txBody>
        </p:sp>
        <p:sp>
          <p:nvSpPr>
            <p:cNvPr id="8217" name="Text Box 24"/>
            <p:cNvSpPr txBox="1">
              <a:spLocks noChangeArrowheads="1"/>
            </p:cNvSpPr>
            <p:nvPr/>
          </p:nvSpPr>
          <p:spPr bwMode="auto">
            <a:xfrm>
              <a:off x="2928" y="1776"/>
              <a:ext cx="62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000" u="none" dirty="0">
                  <a:latin typeface="Times New Roman" pitchFamily="18" charset="0"/>
                </a:rPr>
                <a:t>w</a:t>
              </a:r>
              <a:r>
                <a:rPr lang="en-US" altLang="en-US" sz="2000" u="none" baseline="-25000" dirty="0">
                  <a:latin typeface="Times New Roman" pitchFamily="18" charset="0"/>
                </a:rPr>
                <a:t>0</a:t>
              </a:r>
              <a:r>
                <a:rPr lang="en-US" altLang="en-US" sz="2000" u="none" dirty="0">
                  <a:latin typeface="Times New Roman" pitchFamily="18" charset="0"/>
                </a:rPr>
                <a:t>= </a:t>
              </a:r>
              <a:r>
                <a:rPr lang="en-US" altLang="en-US" sz="2000" u="none" dirty="0">
                  <a:latin typeface="Symbol" pitchFamily="18" charset="2"/>
                </a:rPr>
                <a:t>0.5</a:t>
              </a:r>
              <a:endParaRPr lang="en-US" altLang="en-US" sz="2000" u="none" dirty="0">
                <a:latin typeface="Times New Roman" pitchFamily="18" charset="0"/>
              </a:endParaRPr>
            </a:p>
          </p:txBody>
        </p:sp>
        <p:sp>
          <p:nvSpPr>
            <p:cNvPr id="14" name="Text Box 24">
              <a:extLst>
                <a:ext uri="{FF2B5EF4-FFF2-40B4-BE49-F238E27FC236}">
                  <a16:creationId xmlns:a16="http://schemas.microsoft.com/office/drawing/2014/main" id="{FC76E2C9-5ECC-3D4A-93CA-94CA11E0C9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29" y="1584"/>
              <a:ext cx="57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000" u="none" dirty="0">
                  <a:latin typeface="Times New Roman" pitchFamily="18" charset="0"/>
                </a:rPr>
                <a:t>output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BE91ED1-E1A3-044F-A475-2AB58EDA25A2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  <p:graphicFrame>
        <p:nvGraphicFramePr>
          <p:cNvPr id="15" name="Object 6">
            <a:extLst>
              <a:ext uri="{FF2B5EF4-FFF2-40B4-BE49-F238E27FC236}">
                <a16:creationId xmlns:a16="http://schemas.microsoft.com/office/drawing/2014/main" id="{EE78F116-C0DB-7E42-81BC-E953324DA4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729614"/>
              </p:ext>
            </p:extLst>
          </p:nvPr>
        </p:nvGraphicFramePr>
        <p:xfrm>
          <a:off x="626533" y="4535661"/>
          <a:ext cx="4463413" cy="1552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0" name="Bitmap Image" r:id="rId4" imgW="9321800" imgH="4076700" progId="Paint.Picture">
                  <p:embed/>
                </p:oleObj>
              </mc:Choice>
              <mc:Fallback>
                <p:oleObj name="Bitmap Image" r:id="rId4" imgW="9321800" imgH="4076700" progId="Paint.Picture">
                  <p:embed/>
                  <p:pic>
                    <p:nvPicPr>
                      <p:cNvPr id="218118" name="Object 6">
                        <a:extLst>
                          <a:ext uri="{FF2B5EF4-FFF2-40B4-BE49-F238E27FC236}">
                            <a16:creationId xmlns:a16="http://schemas.microsoft.com/office/drawing/2014/main" id="{1C928934-F9F8-8842-BE9A-F80EBE0521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533" y="4535661"/>
                        <a:ext cx="4463413" cy="155249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088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/>
              <a:t>The Simple Perceptron – Bool AND</a:t>
            </a:r>
          </a:p>
        </p:txBody>
      </p:sp>
      <p:sp>
        <p:nvSpPr>
          <p:cNvPr id="10243" name="Rectangle 4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graphicFrame>
        <p:nvGraphicFramePr>
          <p:cNvPr id="415747" name="Group 3"/>
          <p:cNvGraphicFramePr>
            <a:graphicFrameLocks noGrp="1"/>
          </p:cNvGraphicFramePr>
          <p:nvPr/>
        </p:nvGraphicFramePr>
        <p:xfrm>
          <a:off x="1447800" y="2286000"/>
          <a:ext cx="2514600" cy="2713039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1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input x1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input x2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output 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270" name="Oval 29"/>
          <p:cNvSpPr>
            <a:spLocks noChangeArrowheads="1"/>
          </p:cNvSpPr>
          <p:nvPr/>
        </p:nvSpPr>
        <p:spPr bwMode="auto">
          <a:xfrm flipH="1">
            <a:off x="6781800" y="4495800"/>
            <a:ext cx="533400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2400" u="none">
                <a:latin typeface="Times New Roman" pitchFamily="18" charset="0"/>
              </a:rPr>
              <a:t>x</a:t>
            </a:r>
            <a:r>
              <a:rPr lang="en-US" altLang="en-US" sz="2400" u="none" baseline="-25000">
                <a:latin typeface="Times New Roman" pitchFamily="18" charset="0"/>
              </a:rPr>
              <a:t>2</a:t>
            </a:r>
          </a:p>
        </p:txBody>
      </p:sp>
      <p:sp>
        <p:nvSpPr>
          <p:cNvPr id="10271" name="Oval 30"/>
          <p:cNvSpPr>
            <a:spLocks noChangeArrowheads="1"/>
          </p:cNvSpPr>
          <p:nvPr/>
        </p:nvSpPr>
        <p:spPr bwMode="auto">
          <a:xfrm>
            <a:off x="6096000" y="2514600"/>
            <a:ext cx="533400" cy="533400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u="none"/>
          </a:p>
        </p:txBody>
      </p:sp>
      <p:grpSp>
        <p:nvGrpSpPr>
          <p:cNvPr id="10272" name="Group 31"/>
          <p:cNvGrpSpPr>
            <a:grpSpLocks/>
          </p:cNvGrpSpPr>
          <p:nvPr/>
        </p:nvGrpSpPr>
        <p:grpSpPr bwMode="auto">
          <a:xfrm>
            <a:off x="5791200" y="3048000"/>
            <a:ext cx="1143000" cy="1447800"/>
            <a:chOff x="3648" y="1920"/>
            <a:chExt cx="720" cy="624"/>
          </a:xfrm>
        </p:grpSpPr>
        <p:sp>
          <p:nvSpPr>
            <p:cNvPr id="10280" name="Line 32"/>
            <p:cNvSpPr>
              <a:spLocks noChangeShapeType="1"/>
            </p:cNvSpPr>
            <p:nvPr/>
          </p:nvSpPr>
          <p:spPr bwMode="auto">
            <a:xfrm flipH="1" flipV="1">
              <a:off x="4080" y="1920"/>
              <a:ext cx="288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u="none"/>
            </a:p>
          </p:txBody>
        </p:sp>
        <p:sp>
          <p:nvSpPr>
            <p:cNvPr id="10281" name="Line 33"/>
            <p:cNvSpPr>
              <a:spLocks noChangeShapeType="1"/>
            </p:cNvSpPr>
            <p:nvPr/>
          </p:nvSpPr>
          <p:spPr bwMode="auto">
            <a:xfrm flipV="1">
              <a:off x="3648" y="1920"/>
              <a:ext cx="288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u="none"/>
            </a:p>
          </p:txBody>
        </p:sp>
      </p:grpSp>
      <p:sp>
        <p:nvSpPr>
          <p:cNvPr id="10273" name="Oval 34"/>
          <p:cNvSpPr>
            <a:spLocks noChangeArrowheads="1"/>
          </p:cNvSpPr>
          <p:nvPr/>
        </p:nvSpPr>
        <p:spPr bwMode="auto">
          <a:xfrm>
            <a:off x="5410200" y="4495800"/>
            <a:ext cx="533400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2400" u="none">
                <a:latin typeface="Times New Roman" pitchFamily="18" charset="0"/>
              </a:rPr>
              <a:t>x</a:t>
            </a:r>
            <a:r>
              <a:rPr lang="en-US" altLang="en-US" sz="2400" u="none" baseline="-25000">
                <a:latin typeface="Times New Roman" pitchFamily="18" charset="0"/>
              </a:rPr>
              <a:t>1</a:t>
            </a:r>
          </a:p>
        </p:txBody>
      </p: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4495800" y="2819400"/>
            <a:ext cx="3016250" cy="1314450"/>
            <a:chOff x="2832" y="1776"/>
            <a:chExt cx="1900" cy="828"/>
          </a:xfrm>
        </p:grpSpPr>
        <p:sp>
          <p:nvSpPr>
            <p:cNvPr id="10275" name="Text Box 36"/>
            <p:cNvSpPr txBox="1">
              <a:spLocks noChangeArrowheads="1"/>
            </p:cNvSpPr>
            <p:nvPr/>
          </p:nvSpPr>
          <p:spPr bwMode="auto">
            <a:xfrm>
              <a:off x="4272" y="2352"/>
              <a:ext cx="46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000" u="none">
                  <a:latin typeface="Times New Roman" pitchFamily="18" charset="0"/>
                </a:rPr>
                <a:t>w</a:t>
              </a:r>
              <a:r>
                <a:rPr lang="en-US" altLang="en-US" sz="2000" u="none" baseline="-25000">
                  <a:latin typeface="Times New Roman" pitchFamily="18" charset="0"/>
                </a:rPr>
                <a:t>2</a:t>
              </a:r>
              <a:r>
                <a:rPr lang="en-US" altLang="en-US" sz="2000" u="none">
                  <a:latin typeface="Times New Roman" pitchFamily="18" charset="0"/>
                </a:rPr>
                <a:t>=1</a:t>
              </a:r>
            </a:p>
          </p:txBody>
        </p:sp>
        <p:sp>
          <p:nvSpPr>
            <p:cNvPr id="10276" name="Text Box 37"/>
            <p:cNvSpPr txBox="1">
              <a:spLocks noChangeArrowheads="1"/>
            </p:cNvSpPr>
            <p:nvPr/>
          </p:nvSpPr>
          <p:spPr bwMode="auto">
            <a:xfrm>
              <a:off x="3312" y="2352"/>
              <a:ext cx="46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000" u="none">
                  <a:latin typeface="Times New Roman" pitchFamily="18" charset="0"/>
                </a:rPr>
                <a:t>w</a:t>
              </a:r>
              <a:r>
                <a:rPr lang="en-US" altLang="en-US" sz="2000" u="none" baseline="-25000">
                  <a:latin typeface="Times New Roman" pitchFamily="18" charset="0"/>
                </a:rPr>
                <a:t>1</a:t>
              </a:r>
              <a:r>
                <a:rPr lang="en-US" altLang="en-US" sz="2000" u="none">
                  <a:latin typeface="Times New Roman" pitchFamily="18" charset="0"/>
                </a:rPr>
                <a:t>=1</a:t>
              </a:r>
            </a:p>
          </p:txBody>
        </p:sp>
        <p:sp>
          <p:nvSpPr>
            <p:cNvPr id="10277" name="Text Box 38"/>
            <p:cNvSpPr txBox="1">
              <a:spLocks noChangeArrowheads="1"/>
            </p:cNvSpPr>
            <p:nvPr/>
          </p:nvSpPr>
          <p:spPr bwMode="auto">
            <a:xfrm>
              <a:off x="2880" y="1776"/>
              <a:ext cx="7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000" u="none">
                  <a:latin typeface="Times New Roman" pitchFamily="18" charset="0"/>
                </a:rPr>
                <a:t>w</a:t>
              </a:r>
              <a:r>
                <a:rPr lang="en-US" altLang="en-US" sz="2000" u="none" baseline="-25000">
                  <a:latin typeface="Times New Roman" pitchFamily="18" charset="0"/>
                </a:rPr>
                <a:t>0</a:t>
              </a:r>
              <a:r>
                <a:rPr lang="en-US" altLang="en-US" sz="2000" u="none">
                  <a:latin typeface="Times New Roman" pitchFamily="18" charset="0"/>
                </a:rPr>
                <a:t>= </a:t>
              </a:r>
              <a:r>
                <a:rPr lang="en-US" altLang="en-US" sz="2000" u="none">
                  <a:latin typeface="Symbol" pitchFamily="18" charset="2"/>
                </a:rPr>
                <a:t>-</a:t>
              </a:r>
              <a:r>
                <a:rPr lang="en-US" altLang="en-US" sz="2000" u="none">
                  <a:latin typeface="Times New Roman" pitchFamily="18" charset="0"/>
                </a:rPr>
                <a:t>1.5</a:t>
              </a:r>
            </a:p>
          </p:txBody>
        </p:sp>
        <p:sp>
          <p:nvSpPr>
            <p:cNvPr id="10278" name="Line 39"/>
            <p:cNvSpPr>
              <a:spLocks noChangeShapeType="1"/>
            </p:cNvSpPr>
            <p:nvPr/>
          </p:nvSpPr>
          <p:spPr bwMode="auto">
            <a:xfrm flipV="1">
              <a:off x="3024" y="1824"/>
              <a:ext cx="816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u="none"/>
            </a:p>
          </p:txBody>
        </p:sp>
        <p:sp>
          <p:nvSpPr>
            <p:cNvPr id="10279" name="Rectangle 40"/>
            <p:cNvSpPr>
              <a:spLocks noChangeArrowheads="1"/>
            </p:cNvSpPr>
            <p:nvPr/>
          </p:nvSpPr>
          <p:spPr bwMode="auto">
            <a:xfrm>
              <a:off x="2832" y="220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400" u="none">
                  <a:latin typeface="Times New Roman" pitchFamily="18" charset="0"/>
                </a:rPr>
                <a:t>1</a:t>
              </a:r>
              <a:endParaRPr lang="en-US" altLang="en-US" sz="2400" u="none" baseline="-25000">
                <a:latin typeface="Times New Roman" pitchFamily="18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7C65906-88F1-3742-A7B5-7611804FA8CA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  <p:sp>
        <p:nvSpPr>
          <p:cNvPr id="18" name="Line 22">
            <a:extLst>
              <a:ext uri="{FF2B5EF4-FFF2-40B4-BE49-F238E27FC236}">
                <a16:creationId xmlns:a16="http://schemas.microsoft.com/office/drawing/2014/main" id="{477901A5-49D6-3446-ABCA-FE1DE8B49A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29414" y="2752727"/>
            <a:ext cx="936625" cy="365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u="none"/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29F277DF-7FCD-744A-A662-DAB339667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6039" y="2514602"/>
            <a:ext cx="911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u="none" dirty="0">
                <a:latin typeface="Times New Roman" pitchFamily="18" charset="0"/>
              </a:rPr>
              <a:t>output</a:t>
            </a:r>
          </a:p>
        </p:txBody>
      </p:sp>
      <p:graphicFrame>
        <p:nvGraphicFramePr>
          <p:cNvPr id="20" name="Object 6">
            <a:extLst>
              <a:ext uri="{FF2B5EF4-FFF2-40B4-BE49-F238E27FC236}">
                <a16:creationId xmlns:a16="http://schemas.microsoft.com/office/drawing/2014/main" id="{9C014340-0738-7245-A0E5-3C1A0A399D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876930"/>
              </p:ext>
            </p:extLst>
          </p:nvPr>
        </p:nvGraphicFramePr>
        <p:xfrm>
          <a:off x="368937" y="5038365"/>
          <a:ext cx="4463413" cy="1552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4" name="Bitmap Image" r:id="rId4" imgW="9321800" imgH="4076700" progId="Paint.Picture">
                  <p:embed/>
                </p:oleObj>
              </mc:Choice>
              <mc:Fallback>
                <p:oleObj name="Bitmap Image" r:id="rId4" imgW="9321800" imgH="4076700" progId="Paint.Picture">
                  <p:embed/>
                  <p:pic>
                    <p:nvPicPr>
                      <p:cNvPr id="15" name="Object 6">
                        <a:extLst>
                          <a:ext uri="{FF2B5EF4-FFF2-40B4-BE49-F238E27FC236}">
                            <a16:creationId xmlns:a16="http://schemas.microsoft.com/office/drawing/2014/main" id="{EE78F116-C0DB-7E42-81BC-E953324DA4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937" y="5038365"/>
                        <a:ext cx="4463413" cy="155249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334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The Simple Perceptron – Bool OR</a:t>
            </a:r>
          </a:p>
        </p:txBody>
      </p:sp>
      <p:sp>
        <p:nvSpPr>
          <p:cNvPr id="9219" name="Rectangle 4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dirty="0"/>
          </a:p>
        </p:txBody>
      </p:sp>
      <p:graphicFrame>
        <p:nvGraphicFramePr>
          <p:cNvPr id="413699" name="Group 3"/>
          <p:cNvGraphicFramePr>
            <a:graphicFrameLocks noGrp="1"/>
          </p:cNvGraphicFramePr>
          <p:nvPr/>
        </p:nvGraphicFramePr>
        <p:xfrm>
          <a:off x="1447800" y="2286000"/>
          <a:ext cx="2514600" cy="2713039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1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input x1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input x2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output 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2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246" name="Oval 29"/>
          <p:cNvSpPr>
            <a:spLocks noChangeArrowheads="1"/>
          </p:cNvSpPr>
          <p:nvPr/>
        </p:nvSpPr>
        <p:spPr bwMode="auto">
          <a:xfrm flipH="1">
            <a:off x="6781800" y="4495800"/>
            <a:ext cx="533400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2400" u="none">
                <a:latin typeface="Times New Roman" pitchFamily="18" charset="0"/>
              </a:rPr>
              <a:t>x</a:t>
            </a:r>
            <a:r>
              <a:rPr lang="en-US" altLang="en-US" sz="2400" u="none" baseline="-25000">
                <a:latin typeface="Times New Roman" pitchFamily="18" charset="0"/>
              </a:rPr>
              <a:t>2</a:t>
            </a:r>
          </a:p>
        </p:txBody>
      </p:sp>
      <p:sp>
        <p:nvSpPr>
          <p:cNvPr id="9247" name="Oval 30"/>
          <p:cNvSpPr>
            <a:spLocks noChangeArrowheads="1"/>
          </p:cNvSpPr>
          <p:nvPr/>
        </p:nvSpPr>
        <p:spPr bwMode="auto">
          <a:xfrm>
            <a:off x="6096000" y="2514600"/>
            <a:ext cx="533400" cy="533400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u="none"/>
          </a:p>
        </p:txBody>
      </p:sp>
      <p:sp>
        <p:nvSpPr>
          <p:cNvPr id="9248" name="Line 31"/>
          <p:cNvSpPr>
            <a:spLocks noChangeShapeType="1"/>
          </p:cNvSpPr>
          <p:nvPr/>
        </p:nvSpPr>
        <p:spPr bwMode="auto">
          <a:xfrm flipH="1" flipV="1">
            <a:off x="6477000" y="3048000"/>
            <a:ext cx="45720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u="none"/>
          </a:p>
        </p:txBody>
      </p:sp>
      <p:sp>
        <p:nvSpPr>
          <p:cNvPr id="9249" name="Line 32"/>
          <p:cNvSpPr>
            <a:spLocks noChangeShapeType="1"/>
          </p:cNvSpPr>
          <p:nvPr/>
        </p:nvSpPr>
        <p:spPr bwMode="auto">
          <a:xfrm flipV="1">
            <a:off x="5791200" y="3048000"/>
            <a:ext cx="45720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u="none"/>
          </a:p>
        </p:txBody>
      </p:sp>
      <p:sp>
        <p:nvSpPr>
          <p:cNvPr id="9250" name="Oval 33"/>
          <p:cNvSpPr>
            <a:spLocks noChangeArrowheads="1"/>
          </p:cNvSpPr>
          <p:nvPr/>
        </p:nvSpPr>
        <p:spPr bwMode="auto">
          <a:xfrm>
            <a:off x="5410200" y="4495800"/>
            <a:ext cx="533400" cy="5334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en-US" sz="2400" u="none">
                <a:latin typeface="Times New Roman" pitchFamily="18" charset="0"/>
              </a:rPr>
              <a:t>x</a:t>
            </a:r>
            <a:r>
              <a:rPr lang="en-US" altLang="en-US" sz="2400" u="none" baseline="-25000">
                <a:latin typeface="Times New Roman" pitchFamily="18" charset="0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4495800" y="2819400"/>
            <a:ext cx="3016250" cy="1314450"/>
            <a:chOff x="2832" y="1776"/>
            <a:chExt cx="1900" cy="828"/>
          </a:xfrm>
        </p:grpSpPr>
        <p:sp>
          <p:nvSpPr>
            <p:cNvPr id="9252" name="Text Box 35"/>
            <p:cNvSpPr txBox="1">
              <a:spLocks noChangeArrowheads="1"/>
            </p:cNvSpPr>
            <p:nvPr/>
          </p:nvSpPr>
          <p:spPr bwMode="auto">
            <a:xfrm>
              <a:off x="4272" y="2352"/>
              <a:ext cx="46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000" u="none">
                  <a:latin typeface="Times New Roman" pitchFamily="18" charset="0"/>
                </a:rPr>
                <a:t>w</a:t>
              </a:r>
              <a:r>
                <a:rPr lang="en-US" altLang="en-US" sz="2000" u="none" baseline="-25000">
                  <a:latin typeface="Times New Roman" pitchFamily="18" charset="0"/>
                </a:rPr>
                <a:t>2</a:t>
              </a:r>
              <a:r>
                <a:rPr lang="en-US" altLang="en-US" sz="2000" u="none">
                  <a:latin typeface="Times New Roman" pitchFamily="18" charset="0"/>
                </a:rPr>
                <a:t>=1</a:t>
              </a:r>
            </a:p>
          </p:txBody>
        </p:sp>
        <p:sp>
          <p:nvSpPr>
            <p:cNvPr id="9253" name="Text Box 36"/>
            <p:cNvSpPr txBox="1">
              <a:spLocks noChangeArrowheads="1"/>
            </p:cNvSpPr>
            <p:nvPr/>
          </p:nvSpPr>
          <p:spPr bwMode="auto">
            <a:xfrm>
              <a:off x="3312" y="2352"/>
              <a:ext cx="46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000" u="none">
                  <a:latin typeface="Times New Roman" pitchFamily="18" charset="0"/>
                </a:rPr>
                <a:t>w</a:t>
              </a:r>
              <a:r>
                <a:rPr lang="en-US" altLang="en-US" sz="2000" u="none" baseline="-25000">
                  <a:latin typeface="Times New Roman" pitchFamily="18" charset="0"/>
                </a:rPr>
                <a:t>1</a:t>
              </a:r>
              <a:r>
                <a:rPr lang="en-US" altLang="en-US" sz="2000" u="none">
                  <a:latin typeface="Times New Roman" pitchFamily="18" charset="0"/>
                </a:rPr>
                <a:t>=1</a:t>
              </a:r>
            </a:p>
          </p:txBody>
        </p:sp>
        <p:sp>
          <p:nvSpPr>
            <p:cNvPr id="9254" name="Text Box 37"/>
            <p:cNvSpPr txBox="1">
              <a:spLocks noChangeArrowheads="1"/>
            </p:cNvSpPr>
            <p:nvPr/>
          </p:nvSpPr>
          <p:spPr bwMode="auto">
            <a:xfrm>
              <a:off x="2880" y="1776"/>
              <a:ext cx="71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000" u="none" dirty="0">
                  <a:latin typeface="Times New Roman" pitchFamily="18" charset="0"/>
                </a:rPr>
                <a:t>w</a:t>
              </a:r>
              <a:r>
                <a:rPr lang="en-US" altLang="en-US" sz="2000" u="none" baseline="-25000" dirty="0">
                  <a:latin typeface="Times New Roman" pitchFamily="18" charset="0"/>
                </a:rPr>
                <a:t>0</a:t>
              </a:r>
              <a:r>
                <a:rPr lang="en-US" altLang="en-US" sz="2000" u="none" dirty="0">
                  <a:latin typeface="Times New Roman" pitchFamily="18" charset="0"/>
                </a:rPr>
                <a:t>= </a:t>
              </a:r>
              <a:r>
                <a:rPr lang="en-US" altLang="en-US" sz="2000" u="none" dirty="0">
                  <a:latin typeface="Symbol" pitchFamily="18" charset="2"/>
                </a:rPr>
                <a:t>-</a:t>
              </a:r>
              <a:r>
                <a:rPr lang="en-US" altLang="en-US" sz="2000" u="none" dirty="0">
                  <a:latin typeface="Times New Roman" pitchFamily="18" charset="0"/>
                </a:rPr>
                <a:t>0.5</a:t>
              </a:r>
            </a:p>
          </p:txBody>
        </p:sp>
        <p:sp>
          <p:nvSpPr>
            <p:cNvPr id="9255" name="Line 38"/>
            <p:cNvSpPr>
              <a:spLocks noChangeShapeType="1"/>
            </p:cNvSpPr>
            <p:nvPr/>
          </p:nvSpPr>
          <p:spPr bwMode="auto">
            <a:xfrm flipV="1">
              <a:off x="3024" y="1824"/>
              <a:ext cx="816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u="none"/>
            </a:p>
          </p:txBody>
        </p:sp>
        <p:sp>
          <p:nvSpPr>
            <p:cNvPr id="9256" name="Rectangle 39"/>
            <p:cNvSpPr>
              <a:spLocks noChangeArrowheads="1"/>
            </p:cNvSpPr>
            <p:nvPr/>
          </p:nvSpPr>
          <p:spPr bwMode="auto">
            <a:xfrm>
              <a:off x="2832" y="220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2400" u="none">
                  <a:latin typeface="Times New Roman" pitchFamily="18" charset="0"/>
                </a:rPr>
                <a:t>1</a:t>
              </a:r>
              <a:endParaRPr lang="en-US" altLang="en-US" sz="2400" u="none" baseline="-25000">
                <a:latin typeface="Times New Roman" pitchFamily="18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C1A730B-0FB6-4346-B82C-38F053566251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  <p:sp>
        <p:nvSpPr>
          <p:cNvPr id="17" name="Line 22">
            <a:extLst>
              <a:ext uri="{FF2B5EF4-FFF2-40B4-BE49-F238E27FC236}">
                <a16:creationId xmlns:a16="http://schemas.microsoft.com/office/drawing/2014/main" id="{6C6F1D13-91E1-1F48-AD54-DFA5749516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29414" y="2752727"/>
            <a:ext cx="936625" cy="365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 u="none"/>
          </a:p>
        </p:txBody>
      </p:sp>
      <p:sp>
        <p:nvSpPr>
          <p:cNvPr id="18" name="Text Box 24">
            <a:extLst>
              <a:ext uri="{FF2B5EF4-FFF2-40B4-BE49-F238E27FC236}">
                <a16:creationId xmlns:a16="http://schemas.microsoft.com/office/drawing/2014/main" id="{88F7672A-37DF-5546-8B7B-E8EF7EDAE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6039" y="2514602"/>
            <a:ext cx="911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u="none" dirty="0">
                <a:latin typeface="Times New Roman" pitchFamily="18" charset="0"/>
              </a:rPr>
              <a:t>output</a:t>
            </a:r>
          </a:p>
        </p:txBody>
      </p:sp>
      <p:graphicFrame>
        <p:nvGraphicFramePr>
          <p:cNvPr id="19" name="Object 6">
            <a:extLst>
              <a:ext uri="{FF2B5EF4-FFF2-40B4-BE49-F238E27FC236}">
                <a16:creationId xmlns:a16="http://schemas.microsoft.com/office/drawing/2014/main" id="{C863EDEF-0448-D44A-8BD4-9F410FD1E4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5177023"/>
              </p:ext>
            </p:extLst>
          </p:nvPr>
        </p:nvGraphicFramePr>
        <p:xfrm>
          <a:off x="29873" y="5029200"/>
          <a:ext cx="4463413" cy="1552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8" name="Bitmap Image" r:id="rId4" imgW="9321800" imgH="4076700" progId="Paint.Picture">
                  <p:embed/>
                </p:oleObj>
              </mc:Choice>
              <mc:Fallback>
                <p:oleObj name="Bitmap Image" r:id="rId4" imgW="9321800" imgH="4076700" progId="Paint.Picture">
                  <p:embed/>
                  <p:pic>
                    <p:nvPicPr>
                      <p:cNvPr id="15" name="Object 6">
                        <a:extLst>
                          <a:ext uri="{FF2B5EF4-FFF2-40B4-BE49-F238E27FC236}">
                            <a16:creationId xmlns:a16="http://schemas.microsoft.com/office/drawing/2014/main" id="{EE78F116-C0DB-7E42-81BC-E953324DA4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3" y="5029200"/>
                        <a:ext cx="4463413" cy="155249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358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VIDEO_FILES_RECORD" val="&lt;Videos&gt;&lt;Video Name=&quot;FLV_287_1_63926.flv&quot; Position=&quot;1&quot; SlideID=&quot;287&quot;/&gt;&lt;Video Name=&quot;FLV_256_1_23244.flv&quot; Position=&quot;1&quot; SlideID=&quot;256&quot;/&gt;&lt;Video Name=&quot;FLV_256_1_17255.flv&quot; Position=&quot;1&quot; SlideID=&quot;256&quot;/&gt;&lt;Video Name=&quot;FLV_256_1_33907.flv&quot; Position=&quot;1&quot; SlideID=&quot;256&quot;/&gt;&lt;/Videos&gt;&#10;"/>
  <p:tag name="MMPROD_UIDATA" val="&lt;database version=&quot;7.0&quot;&gt;&lt;object type=&quot;1&quot; unique_id=&quot;10001&quot;&gt;&lt;property id=&quot;20141&quot; value=&quot;01 Course Intro&quot;/&gt;&lt;property id=&quot;20148&quot; value=&quot;5&quot;/&gt;&lt;property id=&quot;20184&quot; value=&quot;7&quot;/&gt;&lt;property id=&quot;20226&quot; value=&quot;I:\My Documents\Faculty\Courses\SENG 640, SP13\02. Lecture Materials\01 Course Intro.pptx&quot;/&gt;&lt;property id=&quot;20250&quot; value=&quot;7&quot;/&gt;&lt;property id=&quot;20251&quot; value=&quot;0&quot;/&gt;&lt;property id=&quot;20259&quot; value=&quot;0&quot;/&gt;&lt;property id=&quot;20501&quot; value=&quot;I:\My Documents\Faculty\Courses\SENG 640, SP13\02. Lecture Materials\&quot;/&gt;&lt;object type=&quot;2&quot; unique_id=&quot;10002&quot;&gt;&lt;object type=&quot;3&quot; unique_id=&quot;10003&quot;&gt;&lt;property id=&quot;20148&quot; value=&quot;5&quot;/&gt;&lt;property id=&quot;20300&quot; value=&quot;Slide 1 - &amp;quot;System Architecture&amp;#x0D;&amp;#x0A;SENG 640&amp;quot;&quot;/&gt;&lt;property id=&quot;20303&quot; value=&quot;-1&quot;/&gt;&lt;property id=&quot;20307&quot; value=&quot;256&quot;/&gt;&lt;property id=&quot;20309&quot; value=&quot;-1&quot;/&gt;&lt;/object&gt;&lt;object type=&quot;3&quot; unique_id=&quot;10004&quot;&gt;&lt;property id=&quot;20148&quot; value=&quot;5&quot;/&gt;&lt;property id=&quot;20300&quot; value=&quot;Slide 2 - &amp;quot;Agenda&amp;quot;&quot;/&gt;&lt;property id=&quot;20303&quot; value=&quot;-1&quot;/&gt;&lt;property id=&quot;20307&quot; value=&quot;287&quot;/&gt;&lt;property id=&quot;20308&quot; value=&quot;FLV_287_2_55915.flv&quot;/&gt;&lt;property id=&quot;20309&quot; value=&quot;-1&quot;/&gt;&lt;property id=&quot;20311&quot; value=&quot;0,3356&quot;/&gt;&lt;property id=&quot;20314&quot; value=&quot;0&quot;/&gt;&lt;property id=&quot;20315&quot; value=&quot;0&quot;/&gt;&lt;property id=&quot;20316&quot; value=&quot;3356&quot;/&gt;&lt;/object&gt;&lt;object type=&quot;3&quot; unique_id=&quot;10005&quot;&gt;&lt;property id=&quot;20148&quot; value=&quot;5&quot;/&gt;&lt;property id=&quot;20300&quot; value=&quot;Slide 3 - &amp;quot;Syllabus - Overview&amp;quot;&quot;/&gt;&lt;property id=&quot;20303&quot; value=&quot;-1&quot;/&gt;&lt;property id=&quot;20307&quot; value=&quot;297&quot;/&gt;&lt;property id=&quot;20309&quot; value=&quot;-1&quot;/&gt;&lt;/object&gt;&lt;object type=&quot;3&quot; unique_id=&quot;10006&quot;&gt;&lt;property id=&quot;20148&quot; value=&quot;5&quot;/&gt;&lt;property id=&quot;20300&quot; value=&quot;Slide 4 - &amp;quot;Syllabus - Materials&amp;quot;&quot;/&gt;&lt;property id=&quot;20303&quot; value=&quot;-1&quot;/&gt;&lt;property id=&quot;20307&quot; value=&quot;298&quot;/&gt;&lt;property id=&quot;20309&quot; value=&quot;-1&quot;/&gt;&lt;/object&gt;&lt;object type=&quot;3&quot; unique_id=&quot;10007&quot;&gt;&lt;property id=&quot;20148&quot; value=&quot;5&quot;/&gt;&lt;property id=&quot;20300&quot; value=&quot;Slide 5 - &amp;quot;Syllabus – Learning Outcomes&amp;quot;&quot;/&gt;&lt;property id=&quot;20303&quot; value=&quot;-1&quot;/&gt;&lt;property id=&quot;20307&quot; value=&quot;299&quot;/&gt;&lt;property id=&quot;20309&quot; value=&quot;-1&quot;/&gt;&lt;/object&gt;&lt;object type=&quot;3&quot; unique_id=&quot;10008&quot;&gt;&lt;property id=&quot;20148&quot; value=&quot;5&quot;/&gt;&lt;property id=&quot;20300&quot; value=&quot;Slide 6 - &amp;quot;Syllabus – Grading&amp;quot;&quot;/&gt;&lt;property id=&quot;20303&quot; value=&quot;-1&quot;/&gt;&lt;property id=&quot;20307&quot; value=&quot;300&quot;/&gt;&lt;property id=&quot;20309&quot; value=&quot;-1&quot;/&gt;&lt;/object&gt;&lt;object type=&quot;3&quot; unique_id=&quot;10009&quot;&gt;&lt;property id=&quot;20148&quot; value=&quot;5&quot;/&gt;&lt;property id=&quot;20300&quot; value=&quot;Slide 7 - &amp;quot;Syllabus – Schedule/DL&amp;quot;&quot;/&gt;&lt;property id=&quot;20303&quot; value=&quot;-1&quot;/&gt;&lt;property id=&quot;20307&quot; value=&quot;301&quot;/&gt;&lt;property id=&quot;20309&quot; value=&quot;-1&quot;/&gt;&lt;/object&gt;&lt;object type=&quot;3&quot; unique_id=&quot;10010&quot;&gt;&lt;property id=&quot;20148&quot; value=&quot;5&quot;/&gt;&lt;property id=&quot;20300&quot; value=&quot;Slide 8 - &amp;quot;Homework Project&amp;quot;&quot;/&gt;&lt;property id=&quot;20303&quot; value=&quot;-1&quot;/&gt;&lt;property id=&quot;20307&quot; value=&quot;302&quot;/&gt;&lt;property id=&quot;20309&quot; value=&quot;-1&quot;/&gt;&lt;/object&gt;&lt;object type=&quot;3&quot; unique_id=&quot;10011&quot;&gt;&lt;property id=&quot;20148&quot; value=&quot;5&quot;/&gt;&lt;property id=&quot;20300&quot; value=&quot;Slide 9 - &amp;quot;Homework Project&amp;quot;&quot;/&gt;&lt;property id=&quot;20303&quot; value=&quot;-1&quot;/&gt;&lt;property id=&quot;20307&quot; value=&quot;303&quot;/&gt;&lt;property id=&quot;20309&quot; value=&quot;-1&quot;/&gt;&lt;/object&gt;&lt;object type=&quot;3&quot; unique_id=&quot;10012&quot;&gt;&lt;property id=&quot;20148&quot; value=&quot;5&quot;/&gt;&lt;property id=&quot;20300&quot; value=&quot;Slide 10 - &amp;quot;Homework Template&amp;quot;&quot;/&gt;&lt;property id=&quot;20303&quot; value=&quot;-1&quot;/&gt;&lt;property id=&quot;20307&quot; value=&quot;304&quot;/&gt;&lt;property id=&quot;20309&quot; value=&quot;-1&quot;/&gt;&lt;/object&gt;&lt;object type=&quot;3&quot; unique_id=&quot;10013&quot;&gt;&lt;property id=&quot;20148&quot; value=&quot;5&quot;/&gt;&lt;property id=&quot;20300&quot; value=&quot;Slide 11 - &amp;quot;Software Tool&amp;quot;&quot;/&gt;&lt;property id=&quot;20303&quot; value=&quot;-1&quot;/&gt;&lt;property id=&quot;20307&quot; value=&quot;294&quot;/&gt;&lt;property id=&quot;20309&quot; value=&quot;-1&quot;/&gt;&lt;/object&gt;&lt;object type=&quot;3&quot; unique_id=&quot;10014&quot;&gt;&lt;property id=&quot;20148&quot; value=&quot;5&quot;/&gt;&lt;property id=&quot;20300&quot; value=&quot;Slide 12 - &amp;quot;Software Tool&amp;quot;&quot;/&gt;&lt;property id=&quot;20303&quot; value=&quot;-1&quot;/&gt;&lt;property id=&quot;20307&quot; value=&quot;305&quot;/&gt;&lt;property id=&quot;20309&quot; value=&quot;-1&quot;/&gt;&lt;/object&gt;&lt;object type=&quot;3&quot; unique_id=&quot;10015&quot;&gt;&lt;property id=&quot;20148&quot; value=&quot;5&quot;/&gt;&lt;property id=&quot;20300&quot; value=&quot;Slide 13 - &amp;quot;Summary&amp;quot;&quot;/&gt;&lt;property id=&quot;20303&quot; value=&quot;-1&quot;/&gt;&lt;property id=&quot;20307&quot; value=&quot;296&quot;/&gt;&lt;property id=&quot;20309&quot; value=&quot;-1&quot;/&gt;&lt;/object&gt;&lt;/object&gt;&lt;object type=&quot;8&quot; unique_id=&quot;10030&quot;&gt;&lt;/object&gt;&lt;object type=&quot;10&quot; unique_id=&quot;10391&quot;&gt;&lt;object type=&quot;11&quot; unique_id=&quot;10392&quot;&gt;&lt;/object&gt;&lt;object type=&quot;13&quot; unique_id=&quot;10394&quot;&gt;&lt;/object&gt;&lt;/object&gt;&lt;object type=&quot;4&quot; unique_id=&quot;10393&quot;&gt;&lt;/object&gt;&lt;/object&gt;&lt;/database&gt;"/>
  <p:tag name="MMPROD_THEME_BG_IMAGE" val=""/>
  <p:tag name="MMPROD_TAG_VCONFIG" val="PD94bWwgdmVyc2lvbj0iMS4wIiBlbmNvZGluZz0idXRmLTgiPz4NCjxjb25maWd1cmF0aW9uPg0KCTxicmFuZGluZz4NCgkJPHVpZm9udCBuYW1lPSJGT05UX05PVEVTX1RFWFQiIHZhbHVlPSJWZXJkYW5hLDksZmFsc2UsZmFsc2UsZmFsc2UiLz4NCgk8L2JyYW5kaW5nPg0KCTxjb2xvcnM+DQoJCTx1aWNvbG9yIG5hbWU9InByaW1hcnkiIHZhbHVlPSIweDZGODQ4OCIvPg0KCQk8dWljb2xvciBuYW1lPSJnbG93IiB2YWx1ZT0iMHgzNUQzMzQiLz4NCgkJPHVpY29sb3IgbmFtZT0idGV4dCIgdmFsdWU9IjB4RkZGRkZGIi8+DQoJCTx1aWNvbG9yIG5hbWU9ImxpZ2h0IiB2YWx1ZT0iMHg0RTVENjAiLz4NCgkJPHVpY29sb3IgbmFtZT0ic2hhZG93IiB2YWx1ZT0iMHgwMDAwMDAiLz4NCgkJPHVpY29sb3IgbmFtZT0iYmFja2dyb3VuZCIgdmFsdWU9IjB4NzI3OTcxIi8+DQoJPC9jb2xvcnM+DQoJPGxheW91dD4NCgkJPHVpc2hvdyBuYW1lPSJwcmVzZW50YXRpb250aXRsZSIgdmFsdWU9InRydWUiLz48dWlzaG93IG5hbWU9InByZXNlbnRlcnBob3RvIiB2YWx1ZT0idHJ1ZSIvPjx1aXNob3cgbmFtZT0icHJlc2VudGVybmFtZSIgdmFsdWU9InRydWUiLz48dWlzaG93IG5hbWU9InByZXNlbnRlcnRpdGxlIiB2YWx1ZT0idHJ1ZSIvPjx1aXNob3cgbmFtZT0icHJlc2VudGVyZW1haWwiIHZhbHVlPSJ0cnVlIi8+PHVpc2hvdyBuYW1lPSJwcmVzZW50ZXJiaW8iIHZhbHVlPSJ0cnVlIi8+PHVpc2hvdyBuYW1lPSJjb21wYW55bG9nbyIgdmFsdWU9InRydWUiLz48dWlzaG93IG5hbWU9InNpZGViYXIiIHZhbHVlPSJ0cnVlIi8+PHVpc2hvdyBuYW1lPSJvdXRsaW5lIiB2YWx1ZT0idHJ1ZSIvPjx1aXNob3cgbmFtZT0idGh1bWJuYWlsIiB2YWx1ZT0idHJ1ZSIvPg0KCQk8dWlzaG93IG5hbWU9Im5vdGVzIiB2YWx1ZT0idHJ1ZSIvPjx1aXNob3cgbmFtZT0ic2VhcmNoIiB2YWx1ZT0idHJ1ZSIvPjx1aXNob3cgbmFtZT0icXVpeiIgdmFsdWU9InRydWUiLz48dWlzaG93IG5hbWU9ImF0dGFjaG1lbnRzIiB2YWx1ZT0idHJ1ZSIvPjx1aXNob3cgbmFtZT0idXRpbHMiIHZhbHVlPSJ0cnVlIi8+PHVpc2hvdyBuYW1lPSJ2b2x1bWUiIHZhbHVlPSJ0cnVlIi8+PHVpc2hvdyBuYW1lPSJwbGF5YmFyIiB2YWx1ZT0idHJ1ZSIvPjx1aXNob3cgbmFtZT0idGFsa2luZ2hlYWQiIHZhbHVlPSJ0cnVlIi8+PHVpc2hvdyBuYW1lPSJzaWRlYmFyb25yaWdodCIgdmFsdWU9InRydWUiLz48dWlzaG93IG5hbWU9InZpZXdjaGFuZ2UiIHZhbHVlPSJ0cnVlIi8+PHVpc2hvdyBuYW1lPSJhbHdheXNTY3J1bmNoIiB2YWx1ZT0iZmFsc2UiLz48dWlzaG93IG5hbWU9ImluaXRpYWxkaXNwbGF5bW9kZWlzbm9ybWFsIiB2YWx1ZT0idHJ1ZSIvPjx1aXJlcGxhY2UgbmFtZT0ibG9nbyIgdmFsdWU9IiIvPjx1aXJlcGxhY2UgbmFtZT0iYmdpbWFnZSIgdmFsdWU9IiIvPjx1aXJlcGxhY2UgbmFtZT0iaW5pdGlhbHRhYiIgdmFsdWU9Im91dGxpbmUiLz48L2xheW91dD4NCgk8bGFuZ3VhZ2UgaWQ9ImVu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lNsaWRlICVuIi8+DQoJCTwhLS0gc3Vic3RpdHV0aW9uOiAlbiA9PSBzbGlkZSBudW1iZXIgLS0+DQoJCTwhLS0gc3Vic3RpdHV0aW9uOiAldCA9PSB0b3RhbCBzbGlkZSBjb3VudCAtLT4NCgkJPHVpdGV4dCBuYW1lPSJTQ1JVQkJBUlNUQVRVU19TTElERUlORk8iIHZhbHVlPSJTbGlkZSAlbiAvICV0IHwgIi8+DQoJCTx1aXRleHQgbmFtZT0iU0NSVUJCQVJTVEFUVVNfU1RPUFBFRCIgdmFsdWU9IlN0b3BwZWQiLz4NCgkJPHVpdGV4dCBuYW1lPSJTQ1JVQkJBUlNUQVRVU19QTEFZSU5HIiB2YWx1ZT0iUGxheWluZyIvPg0KCQk8dWl0ZXh0IG5hbWU9IlNDUlVCQkFSU1RBVFVTX05PQVVESU8iIHZhbHVlPSJObyBBdWRpbyIvPg0KCQk8dWl0ZXh0IG5hbWU9IlNDUlVCQkFSU1RBVFVTX1ZJRFBMQVlJTkciIHZhbHVlPSJWaWRlbyBQbGF5aW5nIi8+DQoJCTx1aXRleHQgbmFtZT0iU0NSVUJCQVJTVEFUVVNfTE9BRElORyIgdmFsdWU9IkxvYWRpbmciLz4NCgkJPHVpdGV4dCBuYW1lPSJTQ1JVQkJBUlNUQVRVU19CVUZGRVJJTkciIHZhbHVlPSJCdWZmZXJpbmciLz4NCgkJPHVpdGV4dCBuYW1lPSJTQ1JVQkJBUlNUQVRVU19RVUVTVElPTiIgdmFsdWU9IkFuc3dlciBRdWVzdGlvbiIvPg0KCQk8dWl0ZXh0IG5hbWU9IlNDUlVCQkFSU1RBVFVTX1JFVklFV1FVSVoiIHZhbHVlPSJSZXZpZXdpbmcgUXVpeiIvPg0KCQk8IS0tIHN1YnN0aXR1dGlvbjogJW0gPT0gbWludXRlcyByZW1haW5pbmcgLS0+DQoJCTwhLS0gc3Vic3RpdHV0aW9uOiAlcyA9PSBzZWNvbmRzIHJlbWFpbmluZyAtLT4NCgkJPHVpdGV4dCBuYW1lPSJFTEFQU0VEIiB2YWx1ZT0iJW0gTWludXRlcyAlcyBTZWNvbmRzIFJlbWFpbmluZyIvPg0KCQk8dWl0ZXh0IG5hbWU9Ik5PVEZPVU5EIiB2YWx1ZT0iTm90aGluZyBGb3VuZCIvPg0KCQk8dWl0ZXh0IG5hbWU9IkFUVEFDSE1FTlRTIiB2YWx1ZT0iQXR0YWNobWVudHM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JDb250YWN0Ii8+DQoJCTx1aXRleHQgbmFtZT0iVEFCX1FVSVoiIHZhbHVlPSJRdWl6Ii8+DQoJCTx1aXRleHQgbmFtZT0iVEFCX09VVExJTkUiIHZhbHVlPSJPdXRsaW5lIi8+DQoJCTx1aXRleHQgbmFtZT0iVEFCX1RIVU1CIiB2YWx1ZT0iVGh1bWIiLz4NCgkJPHVpdGV4dCBuYW1lPSJUQUJfTk9URVMiIHZhbHVlPSJOb3RlcyIvPg0KCQk8dWl0ZXh0IG5hbWU9IlRBQl9TRUFSQ0giIHZhbHVlPSJTZWFyY2giLz4NCgkJPHVpdGV4dCBuYW1lPSJTTElERV9IRUFESU5HIiB2YWx1ZT0iU2xpZGUgVGl0bGUiLz4NCgkJPHVpdGV4dCBuYW1lPSJEVVJBVElPTl9IRUFESU5HIiB2YWx1ZT0iRHVyYXRpb24iLz4NCgkJPHVpdGV4dCBuYW1lPSJTRUFSQ0hfSEVBRElORyIgdmFsdWU9IlNlYXJjaCBmb3IgdGV4dDoiLz4NCgkJPHVpdGV4dCBuYW1lPSJUSFVNQl9IRUFESU5HIiB2YWx1ZT0iU2xpZGUiLz4NCgkJPHVpdGV4dCBuYW1lPSJUSFVNQl9JTkZPIiB2YWx1ZT0iU2xpZGUgVGl0bGUvRHVyYXRpb24iLz4NCgkJPHVpdGV4dCBuYW1lPSJBVFRBQ0hOQU1FX0hFQURJTkciIHZhbHVlPSJGaWxlIE5hbWUiLz4NCgkJPHVpdGV4dCBuYW1lPSJBVFRBQ0hTSVpFX0hFQURJTkciIHZhbHVlPSJTaXplIi8+DQoJCTx1aXRleHQgbmFtZT0iU0xJREVfTk9URVMiIHZhbHVlPSJTbGlkZSBOb3RlcyIvPg0KCQk8IS0tcXVpeiBwb2QgYW5kIG1lc3NhZ2UgYm94IHRleHRzLS0+DQoJCTx1aXRleHQgbmFtZT0iUVVJWlBPRF9RVUlaX0FUVEVNUFQiIHZhbHVlPSJRdWl6IEF0dGVtcHQ6Ii8+DQoJCTx1aXRleHQgbmFtZT0iUVVJWlBPRF9RVUlaX0FUVEVNUFRfVkFMVUUiIHZhbHVlPSIlbiBvZiAldCIvPg0KCQk8dWl0ZXh0IG5hbWU9IlFVSVpQT0RfUVVJWl9TQ09SRSIgdmFsdWU9IlNjb3JlZDoiLz4NCgkJPHVpdGV4dCBuYW1lPSJRVUlaUE9EX1FVSVpfUEFTU1NDT1JFIiB2YWx1ZT0iUGFzc2luZyBTY29yZToiLz4NCgkJPHVpdGV4dCBuYW1lPSJRVUlaUE9EX1FVSVpfTUFYU0NPUkUiIHZhbHVlPSJNYXggU2NvcmU6Ii8+DQoJCTx1aXRleHQgbmFtZT0iUVVJWlBPRF9RVUVTQVRNUFRfU1RSIiB2YWx1ZT0iQXR0ZW1wdDogJW4gb2YgJXQiLz4NCgkJPHVpdGV4dCBuYW1lPSJRVUlaUE9EX1FVRVNUWVBFX1NUUiIgdmFsdWU9IlR5cGU6ICVzIi8+DQoJCTx1aXRleHQgbmFtZT0iUVVJWlBPRF9RVUVTVFlQRV9HUkQiIHZhbHVlPSJHcmFkZWQiLz4NCgkJPHVpdGV4dCBuYW1lPSJRVUlaUE9EX1FVRVNUWVBFX1NWWSIgdmFsdWU9IlN1cnZleSIvPg0KCQk8dWl0ZXh0IG5hbWU9IlFVSVpQT0RfUVVJWkFUTVBUX0lORiIgdmFsdWU9IkluZmluaXRlIi8+DQoJCTx1aXRleHQgbmFtZT0iUVVJWlBPRF9RVUVTQVRNUFRfSU5GIiB2YWx1ZT0iSW5maW5pdGUiLz4NCgkJPHVpdGV4dCBuYW1lPSJXQVJOSU5HTVNHX1lFU1NUUklORyIgdmFsdWU9IlllcyIvPg0KCQk8dWl0ZXh0IG5hbWU9IldBUk5JTkdNU0dfTk9TVFJJTkciIHZhbHVlPSJObyIvPg0KCQk8dWl0ZXh0IG5hbWU9IldBUk5JTkdNU0dfVElUTEVTVFJJTkciIHZhbHVlPSJRdWl6IE5hdmlnYXRpb24gV2FybmluZyIvPg0KCQk8dWl0ZXh0IG5hbWU9IldBUk5JTkdNU0dfTVNHU1RSSU5HIiB2YWx1ZT0iVGhlcmUgYXJlIHVuLWF0dGVtcHRlZCBxdWVzdGlvbnMgaW4gdGhpcyBRdWl6LiYjeEE7JiN4QTtDbGlja2luZyBZZXMgd2lsbCB0YWtlIHlvdSBvdXQgb2YgdGhlIFF1aXouIENsaWNrIE5vIHRvIGNvbnRpbnVlIHRoZSBRdWl6LiIvPg0KCQk8dWl0ZXh0IG5hbWU9IklORk9STUFUSU9OX0gyNjRfRkxBU0hQTEFZRVIiIHZhbHVlPSJUaGUgY3VycmVudCB2ZXJzaW9uIG9mIEZsYXNoIFBsYXllciBpbnN0YWxsZWQgb24geW91ciBtYWNoaW5lIGRvZXMgbm90IHN1cHBvcnQgdGhpcyB2aWRlby4gQ2xpY2sgb24gdGhlIHZpZGVvIGFyZWEgdG8gZG93bmxvYWQgdGhlIGxhdGVzdC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lNob3cgc2lkZWJhciB0byBwYXJ0aWNpcGFudHMiLz4NCgkJPHVpdGV4dCBuYW1lPSJNVVRFIiB2YWx1ZT0iTXV0ZSIvPg0KCQk8dWl0ZXh0IG5hbWU9IkRPQ1dSQVBfVElUTEUiIHZhbHVlPSJQcmVzZW50ZXIgRmlsZSBBdHRhY2htZW50Ii8+DQoJCTx1aXRleHQgbmFtZT0iRE9DV1JBUF9NU0ciIHZhbHVlPSJTYXZlIHRvIE15IENvbXB1dGVyIi8+DQoJCTx1aXRleHQgbmFtZT0iRE9DV1JBUF9QUk9NUFQiIHZhbHVlPSJDbGljayB0byBEb3dubG9hZCIvPg0KCTwvbGFuZ3VhZ2U+DQoJPGxhbmd1YWdlIGlkPSJkZS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Gb2xpZSAlbiIvPg0KCQk8IS0tIHN1YnN0aXR1dGlvbjogJW4gPT0gc2xpZGUgbnVtYmVyIC0tPg0KCQk8IS0tIHN1YnN0aXR1dGlvbjogJXQgPT0gdG90YWwgc2xpZGUgY291bnQgLS0+DQoJCTx1aXRleHQgbmFtZT0iU0NSVUJCQVJTVEFUVVNfU0xJREVJTkZPIiB2YWx1ZT0iRm9saWUgJW4gLyAldCB8ICIvPg0KCQk8dWl0ZXh0IG5hbWU9IlNDUlVCQkFSU1RBVFVTX1NUT1BQRUQiIHZhbHVlPSJCZWVuZGV0Ii8+DQoJCTx1aXRleHQgbmFtZT0iU0NSVUJCQVJTVEFUVVNfUExBWUlORyIgdmFsdWU9IldpZWRlcmdhYmUiLz4NCgkJPHVpdGV4dCBuYW1lPSJTQ1JVQkJBUlNUQVRVU19OT0FVRElPIiB2YWx1ZT0iS2VpbiBBdWRpbyIvPg0KCQk8dWl0ZXh0IG5hbWU9IlNDUlVCQkFSU1RBVFVTX1ZJRFBMQVlJTkciIHZhbHVlPSJWaWRlbyB3aXJkIGFiZ2VzcGllbHQiLz4NCgkJPHVpdGV4dCBuYW1lPSJTQ1JVQkJBUlNUQVRVU19MT0FESU5HIiB2YWx1ZT0iTGFkZW4iLz4NCgkJPHVpdGV4dCBuYW1lPSJTQ1JVQkJBUlNUQVRVU19CVUZGRVJJTkciIHZhbHVlPSJQdWZmZXJuIi8+DQoJCTx1aXRleHQgbmFtZT0iU0NSVUJCQVJTVEFUVVNfUVVFU1RJT04iIHZhbHVlPSJGcmFnZSBiZWFudHdvcnRlbiIvPg0KCQk8dWl0ZXh0IG5hbWU9IlNDUlVCQkFSU1RBVFVTX1JFVklFV1FVSVoiIHZhbHVlPSJOb2NobWFscyBkdXJjaHNlaGVuIi8+DQoJCTwhLS0gc3Vic3RpdHV0aW9uOiAlbSA9PSBtaW51dGVzIHJlbWFpbmluZyAtLT4NCgkJPCEtLSBzdWJzdGl0dXRpb246ICVzID09IHNlY29uZHMgcmVtYWluaW5nIC0tPg0KCQk8dWl0ZXh0IG5hbWU9IkVMQVBTRUQiIHZhbHVlPSJSZXN0ZGF1ZXI6ICVtIE1pbnV0ZW4gJXMgU2VrdW5kZW4iLz4NCgkJPHVpdGV4dCBuYW1lPSJOT1RGT1VORCIgdmFsdWU9Ik5pY2h0cyBnZWZ1bmRlbiIvPg0KCQk8dWl0ZXh0IG5hbWU9IkFUVEFDSE1FTlRTIiB2YWx1ZT0iQW5sYWdlbiIvPg0KCQk8IS0tIHN1YnN0aXR1dGlvbjogJXAgPT0gY3VycmVudCBzcGVha2VyJ3MgdGl0bGUgLS0+DQoJCTx1aXRleHQgbmFtZT0iQklPV0lOX1RJVExFIiB2YWx1ZT0iU3ByZWNoZXI6ICVwIi8+DQoJCTx1aXRleHQgbmFtZT0iQklPQlROX1RJVExFIiB2YWx1ZT0iU3ByZWNoZXIiLz4NCgkJPHVpdGV4dCBuYW1lPSJESVZJREVSQlROX1RJVExFIiB2YWx1ZT0ifCIvPg0KCQk8dWl0ZXh0IG5hbWU9IkNPTlRBQ1RCVE5fVElUTEUiIHZhbHVlPSJLb250YWt0Ii8+DQoJCTx1aXRleHQgbmFtZT0iVEFCX1FVSVoiIHZhbHVlPSJRdWl6Ii8+DQoJCTx1aXRleHQgbmFtZT0iVEFCX09VVExJTkUiIHZhbHVlPSJTdHJ1a3R1ciIvPg0KCQk8dWl0ZXh0IG5hbWU9IlRBQl9USFVNQiIgdmFsdWU9Ik1pbmlhdHVyIi8+DQoJCTx1aXRleHQgbmFtZT0iVEFCX05PVEVTIiB2YWx1ZT0iTm90aXplbiIvPg0KCQk8dWl0ZXh0IG5hbWU9IlRBQl9TRUFSQ0giIHZhbHVlPSJTdWNoZW4iLz4NCgkJPHVpdGV4dCBuYW1lPSJTTElERV9IRUFESU5HIiB2YWx1ZT0iRm9saWVudGl0ZWwiLz4NCgkJPHVpdGV4dCBuYW1lPSJEVVJBVElPTl9IRUFESU5HIiB2YWx1ZT0iRGF1ZXIiLz4NCgkJPHVpdGV4dCBuYW1lPSJTRUFSQ0hfSEVBRElORyIgdmFsdWU9IlRleHQgc3VjaGVuOiIvPg0KCQk8dWl0ZXh0IG5hbWU9IlRIVU1CX0hFQURJTkciIHZhbHVlPSJGb2xpZSIvPg0KCQk8dWl0ZXh0IG5hbWU9IlRIVU1CX0lORk8iIHZhbHVlPSJGb2xpZW50aXRlbC9EYXVlciIvPg0KCQk8dWl0ZXh0IG5hbWU9IkFUVEFDSE5BTUVfSEVBRElORyIgdmFsdWU9IkRhdGVpbmFtZSIvPg0KCQk8dWl0ZXh0IG5hbWU9IkFUVEFDSFNJWkVfSEVBRElORyIgdmFsdWU9Ikdyw7bDn2UiLz4NCgkJPHVpdGV4dCBuYW1lPSJTTElERV9OT1RFUyIgdmFsdWU9IkZvbGllbm5vdGl6ZW4iLz4NCgkJPCEtLXF1aXogcG9kIGFuZCBtZXNzYWdlIGJveCB0ZXh0cy0tPg0KCQk8dWl0ZXh0IG5hbWU9IlFVSVpQT0RfUVVJWl9BVFRFTVBUIiB2YWx1ZT0iUXVpenZlcnN1Y2g6Ii8+DQoJCTx1aXRleHQgbmFtZT0iUVVJWlBPRF9RVUlaX0FUVEVNUFRfVkFMVUUiIHZhbHVlPSIlbiB2b24gJXQiLz4NCgkJPHVpdGV4dCBuYW1lPSJRVUlaUE9EX1FVSVpfU0NPUkUiIHZhbHVlPSJFcnJlaWNodDoiLz4NCgkJPHVpdGV4dCBuYW1lPSJRVUlaUE9EX1FVSVpfUEFTU1NDT1JFIiB2YWx1ZT0iTWluZGVzdHB1bmt0emFobDoiLz4NCgkJPHVpdGV4dCBuYW1lPSJRVUlaUE9EX1FVSVpfTUFYU0NPUkUiIHZhbHVlPSJNYXhpbWFsZSBQdW5rdHphaGw6Ii8+DQoJCTx1aXRleHQgbmFtZT0iUVVJWlBPRF9RVUVTQVRNUFRfU1RSIiB2YWx1ZT0iVmVyc3VjaDogJW4gdm9uICV0Ii8+DQoJCTx1aXRleHQgbmFtZT0iUVVJWlBPRF9RVUVTVFlQRV9TVFIiIHZhbHVlPSJUeXA6ICVzIi8+DQoJCTx1aXRleHQgbmFtZT0iUVVJWlBPRF9RVUVTVFlQRV9HUkQiIHZhbHVlPSJCZXdlcnRldCIvPg0KCQk8dWl0ZXh0IG5hbWU9IlFVSVpQT0RfUVVFU1RZUEVfU1ZZIiB2YWx1ZT0iVW1mcmFnZSIvPg0KCQk8dWl0ZXh0IG5hbWU9IlFVSVpQT0RfUVVJWkFUTVBUX0lORiIgdmFsdWU9IlVuZW5kbGljaCIvPg0KCQk8dWl0ZXh0IG5hbWU9IlFVSVpQT0RfUVVFU0FUTVBUX0lORiIgdmFsdWU9IlVuZW5kbGljaCIvPg0KCQk8dWl0ZXh0IG5hbWU9IldBUk5JTkdNU0dfWUVTU1RSSU5HIiB2YWx1ZT0iSmEiLz4NCgkJPHVpdGV4dCBuYW1lPSJXQVJOSU5HTVNHX05PU1RSSU5HIiB2YWx1ZT0iTmVpbiIvPg0KCQk8dWl0ZXh0IG5hbWU9IldBUk5JTkdNU0dfVElUTEVTVFJJTkciIHZhbHVlPSJRdWl6bmF2aWdhdGlvbnN3YXJudW5nIi8+DQoJCTx1aXRleHQgbmFtZT0iV0FSTklOR01TR19NU0dTVFJJTkciIHZhbHVlPSJJbiBkaWVzZW0gUXVpeiBnaWJ0IGVzIHVuYmVhbnR3b3J0ZXRlIEZyYWdlbi4mI3hBOyYjeEE7V2VubiBTaWUgYXVmICZxdW90O0phJnF1b3Q7IGtsaWNrZW4sIHdpcmQgZGFzIFF1aXogYmVlbmRldC4gS2xpY2tlbiBTaWUgYXVmICZxdW90O05laW4mcXVvdDssIHVtIG1pdCBkZW0gUXVpeiBmb3J0enVmYWhyZW4uIi8+DQoJCTx1aXRleHQgbmFtZT0iSU5GT1JNQVRJT05fSDI2NF9GTEFTSFBMQVlFUiIgdmFsdWU9IkRhcyBWaWRlbyB3aXJkIHZvbiBkZXIgbW9tZW50YW4gYXVmIGRpZXNlbSBDb21wdXRlciBpbnN0YWxsaWVydGVuIFZlcnNpb24gdm9uIEZsYXNoIFBsYXllciBuaWNodCB1bnRlcnN0w7x0enQuIEtsaWNrZW4gU2llIGF1ZiBkZW4gVmlkZW9iZXJlaWNoLCB1bSBkaWUgYWt0dWVsbGUgVmVyc2lvbiB2b24gRmxhc2ggUGxheWVyIGhlcnVudGVyenVsYWRlb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RGVuIFRlaWxuZWhtZXJuIGRpZSBTZWl0ZW5sZWlzdGUgYW56ZWlnZW4iLz4NCgkJPHVpdGV4dCBuYW1lPSJNVVRFIiB2YWx1ZT0iVG9uIGF1cyIvPg0KCQk8dWl0ZXh0IG5hbWU9IkRPQ1dSQVBfVElUTEUiIHZhbHVlPSJQcmVzZW50ZXItQW5oYW5nIi8+DQoJCTx1aXRleHQgbmFtZT0iRE9DV1JBUF9NU0ciIHZhbHVlPSJBdWYgbWVpbmVtIEFyYmVpdHNwbGF0eiBzcGVpY2hlcm4iLz4NCgkJPHVpdGV4dCBuYW1lPSJET0NXUkFQX1BST01QVCIgdmFsdWU9Ilp1bSBIZXJ1bnRlcmxhZGVuIGtsaWNrZW4iLz4NCgk8L2xhbmd1YWdlPg0KCTxsYW5ndWFnZSBpZD0iZn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RGlhcG9zaXRpdmUgJW4iLz4NCgkJPCEtLSBzdWJzdGl0dXRpb246ICVuID09IHNsaWRlIG51bWJlciAtLT4NCgkJPCEtLSBzdWJzdGl0dXRpb246ICV0ID09IHRvdGFsIHNsaWRlIGNvdW50IC0tPg0KCQk8dWl0ZXh0IG5hbWU9IlNDUlVCQkFSU1RBVFVTX1NMSURFSU5GTyIgdmFsdWU9IkRpYXBvc2l0aXZlICVuIC8gJXQgfCAiLz4NCgkJPHVpdGV4dCBuYW1lPSJTQ1JVQkJBUlNUQVRVU19TVE9QUEVEIiB2YWx1ZT0iQXJyw6p0w6llIi8+DQoJCTx1aXRleHQgbmFtZT0iU0NSVUJCQVJTVEFUVVNfUExBWUlORyIgdmFsdWU9IkxlY3R1cmUiLz4NCgkJPHVpdGV4dCBuYW1lPSJTQ1JVQkJBUlNUQVRVU19OT0FVRElPIiB2YWx1ZT0iUGFzIGRlIHNvbiIvPg0KCQk8dWl0ZXh0IG5hbWU9IlNDUlVCQkFSU1RBVFVTX1ZJRFBMQVlJTkciIHZhbHVlPSJMZWN0dXJlIHZpZMOpbyBlbiBjb3VycyIvPg0KCQk8dWl0ZXh0IG5hbWU9IlNDUlVCQkFSU1RBVFVTX0xPQURJTkciIHZhbHVlPSJDaGFyZ2VtZW50IGVuIGNvdXJzIi8+DQoJCTx1aXRleHQgbmFtZT0iU0NSVUJCQVJTVEFUVVNfQlVGRkVSSU5HIiB2YWx1ZT0iTWlzZSBlbiBtw6ltb2lyZSIvPg0KCQk8dWl0ZXh0IG5hbWU9IlNDUlVCQkFSU1RBVFVTX1FVRVNUSU9OIiB2YWx1ZT0iUsOpcG9uZHJlIMOgIGxhIHF1ZXN0aW9uIi8+DQoJCTx1aXRleHQgbmFtZT0iU0NSVUJCQVJTVEFUVVNfUkVWSUVXUVVJWiIgdmFsdWU9IlLDqXZpc2lvbiBkdSBxdWVzdGlvbm5haXJlIi8+DQoJCTwhLS0gc3Vic3RpdHV0aW9uOiAlbSA9PSBtaW51dGVzIHJlbWFpbmluZyAtLT4NCgkJPCEtLSBzdWJzdGl0dXRpb246ICVzID09IHNlY29uZHMgcmVtYWluaW5nIC0tPg0KCQk8dWl0ZXh0IG5hbWU9IkVMQVBTRUQiIHZhbHVlPSIlbSBtaW51dGVzICVzIHNlY29uZGVzIHJlc3RhbnRlcyIvPg0KCQk8dWl0ZXh0IG5hbWU9Ik5PVEZPVU5EIiB2YWx1ZT0iUmllbiB0cm91dsOpIi8+DQoJCTx1aXRleHQgbmFtZT0iQVRUQUNITUVOVFMiIHZhbHVlPSJQacOoY2VzIGpvaW50ZXMiLz4NCgkJPCEtLSBzdWJzdGl0dXRpb246ICVwID09IGN1cnJlbnQgc3BlYWtlcidzIHRpdGxlIC0tPg0KCQk8dWl0ZXh0IG5hbWU9IkJJT1dJTl9USVRMRSIgdmFsdWU9IkJpbyA6ICVwIi8+DQoJCTx1aXRleHQgbmFtZT0iQklPQlROX1RJVExFIiB2YWx1ZT0iQmlvIDoiLz4NCgkJPHVpdGV4dCBuYW1lPSJESVZJREVSQlROX1RJVExFIiB2YWx1ZT0ifCIvPg0KCQk8dWl0ZXh0IG5hbWU9IkNPTlRBQ1RCVE5fVElUTEUiIHZhbHVlPSJDb250YWN0Ii8+DQoJCTx1aXRleHQgbmFtZT0iVEFCX1FVSVoiIHZhbHVlPSJRdWl6Ii8+DQoJCTx1aXRleHQgbmFtZT0iVEFCX09VVExJTkUiIHZhbHVlPSJQbGFuIi8+DQoJCTx1aXRleHQgbmFtZT0iVEFCX1RIVU1CIiB2YWx1ZT0iRGlhcG9zIi8+DQoJCTx1aXRleHQgbmFtZT0iVEFCX05PVEVTIiB2YWx1ZT0iTm90ZXMiLz4NCgkJPHVpdGV4dCBuYW1lPSJUQUJfU0VBUkNIIiB2YWx1ZT0iUmVjaGVyY2hlIi8+DQoJCTx1aXRleHQgbmFtZT0iU0xJREVfSEVBRElORyIgdmFsdWU9IlRpdHJlIGRlIGxhIGRpYXBvc2l0aXZlIi8+DQoJCTx1aXRleHQgbmFtZT0iRFVSQVRJT05fSEVBRElORyIgdmFsdWU9IkR1csOpZSIvPg0KCQk8dWl0ZXh0IG5hbWU9IlNFQVJDSF9IRUFESU5HIiB2YWx1ZT0iUmVjaGVyY2hlIGRlIHRleHRlIDoiLz4NCgkJPHVpdGV4dCBuYW1lPSJUSFVNQl9IRUFESU5HIiB2YWx1ZT0iRGlhcG9zaXRpdmUiLz4NCgkJPHVpdGV4dCBuYW1lPSJUSFVNQl9JTkZPIiB2YWx1ZT0iVGl0cmUvZHVyw6llIi8+DQoJCTx1aXRleHQgbmFtZT0iQVRUQUNITkFNRV9IRUFESU5HIiB2YWx1ZT0iTm9tIGRlIGZpY2hpZXIiLz4NCgkJPHVpdGV4dCBuYW1lPSJBVFRBQ0hTSVpFX0hFQURJTkciIHZhbHVlPSJUYWlsbGUiLz4NCgkJPHVpdGV4dCBuYW1lPSJTTElERV9OT1RFUyIgdmFsdWU9IkNvbW1lbnRhaXJlcyBkZXMgZGlhcG9zaXRpdmVzIi8+DQoJCTwhLS1xdWl6IHBvZCBhbmQgbWVzc2FnZSBib3ggdGV4dHMtLT4NCgkJPHVpdGV4dCBuYW1lPSJRVUlaUE9EX1FVSVpfQVRURU1QVCIgdmFsdWU9IlRlbnRhdGl2ZSBkZSBxdWVzdGlvbm5haXJlIDoiLz4NCgkJPHVpdGV4dCBuYW1lPSJRVUlaUE9EX1FVSVpfQVRURU1QVF9WQUxVRSIgdmFsdWU9IiVuIHN1ciAldCIvPg0KCQk8dWl0ZXh0IG5hbWU9IlFVSVpQT0RfUVVJWl9TQ09SRSIgdmFsdWU9Ik5vdGUgb2J0ZW51ZSA6Ii8+DQoJCTx1aXRleHQgbmFtZT0iUVVJWlBPRF9RVUlaX1BBU1NTQ09SRSIgdmFsdWU9Ik5vdGUgZCdhZG1pc3NpYmlsaXTDqcKgOiIvPg0KCQk8dWl0ZXh0IG5hbWU9IlFVSVpQT0RfUVVJWl9NQVhTQ09SRSIgdmFsdWU9Ik5vdGUgbWF4aW1hbGUgOiIvPg0KCQk8dWl0ZXh0IG5hbWU9IlFVSVpQT0RfUVVFU0FUTVBUX1NUUiIgdmFsdWU9IlRlbnRhdGl2ZSA6ICVuIHN1ciAldCIvPg0KCQk8dWl0ZXh0IG5hbWU9IlFVSVpQT0RfUVVFU1RZUEVfU1RSIiB2YWx1ZT0iVHlwZTogJXMiLz4NCgkJPHVpdGV4dCBuYW1lPSJRVUlaUE9EX1FVRVNUWVBFX0dSRCIgdmFsdWU9Ik5vdMOpIi8+DQoJCTx1aXRleHQgbmFtZT0iUVVJWlBPRF9RVUVTVFlQRV9TVlkiIHZhbHVlPSJFbnF1w6p0ZSIvPg0KCQk8dWl0ZXh0IG5hbWU9IlFVSVpQT0RfUVVJWkFUTVBUX0lORiIgdmFsdWU9IklsbGltaXTDqSIvPg0KCQk8dWl0ZXh0IG5hbWU9IlFVSVpQT0RfUVVFU0FUTVBUX0lORiIgdmFsdWU9IklsbGltaXTDqSIvPg0KCQk8dWl0ZXh0IG5hbWU9IldBUk5JTkdNU0dfWUVTU1RSSU5HIiB2YWx1ZT0iT3VpIi8+DQoJCTx1aXRleHQgbmFtZT0iV0FSTklOR01TR19OT1NUUklORyIgdmFsdWU9Ik5vbiIvPg0KCQk8dWl0ZXh0IG5hbWU9IldBUk5JTkdNU0dfVElUTEVTVFJJTkciIHZhbHVlPSJBdmVydGlzc2VtZW50IGRlIG5hdmlnYXRpb24gZHUgcXVlc3Rpb25uYWlyZSIvPg0KCQk8dWl0ZXh0IG5hbWU9IldBUk5JTkdNU0dfTVNHU1RSSU5HIiB2YWx1ZT0iVm91cyBuJ2F2ZXogcGFzIHLDqXBvbmR1IMOgIGNlcnRhaW5lcyBxdWVzdGlvbnMgZGUgY2UgcXVlc3Rpb25uYWlyZS4mI3hBOyYjeEE7U2kgdm91cyBjbGlxdWV6IHN1ciBPdWksIHZvdXMgcXVpdHRlcmV6IGxlIHF1ZXN0aW9ubmFpcmUuIENsaXF1ZXogc3VyIE5vbiBwb3VyIGNvbnRpbnVlciBsZSBxdWVzdGlvbm5haXJlLiIvPg0KCQk8dWl0ZXh0IG5hbWU9IklORk9STUFUSU9OX0gyNjRfRkxBU0hQTEFZRVIiIHZhbHVlPSJMYSB2ZXJzaW9uIGRlIEZsYXNoIFBsYXllciBhY3R1ZWxsZW1lbnQgaW5zdGFsbMOpZSBzdXIgdm90cmUgbWFjaGluZSBuZSBwcmVuZCBwYXMgZW4gY2hhcmdlIGNlIHR5cGUgZGUgdmlkw6lvLiBDbGlxdWV6IHN1ciBsYSB6b25lIHZpZMOpbyBwb3VyIHTDqWzDqWNoYXJnZXIgbGEgZGVybmnDqHJlIHZlcnNpb24gZGU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250cmVyIGwnZW5jYWRyw6kgYXV4IHBhcnRpY2lwYW50cyIvPg0KCQk8dWl0ZXh0IG5hbWU9Ik1VVEUiIHZhbHVlPSJNdWV0Ii8+DQoJCTx1aXRleHQgbmFtZT0iRE9DV1JBUF9USVRMRSIgdmFsdWU9IlBpw6hjZSBqb2ludGUgUHJlc2VudGVyIi8+DQoJCTx1aXRleHQgbmFtZT0iRE9DV1JBUF9NU0ciIHZhbHVlPSJFbnJlZ2lzdHJlciBzdXIgbW9uIG9yZGluYXRldXIiLz4NCgkJPHVpdGV4dCBuYW1lPSJET0NXUkFQX1BST01QVCIgdmFsdWU9IkNsaXF1ZXIgcG91ciB0w6lsw6ljaGFyZ2VyIi8+DQoJPC9sYW5ndWFnZT4NCgk8bGFuZ3VhZ2UgaWQ9ImphIj4NCgkJPCEtLSBmb3JtYXQgZm9yIHVpZm9udCB2YWx1ZSBpcyAiZm9udCxzaXplLGlzYm9sZCxpc2l0YWxpYyxpc3NoYWRvd2VkIiAtLT4NCgkJPHVpZm9udCBuYW1lPSJGT05UX1FVSVpaSU5HIiB2YWx1ZT0iVmVyZGFuYSw5LGZhbHNlLGZhbHNlLGZhbHNlIi8+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+DQoJCTx1aWZvbnQgbmFtZT0iRk9OVF9VVElMU01FTlUiIHZhbHVlPSJWZXJkYW5hLDksdHJ1ZSxmYWxzZSxmYWxzZSIvPg0KCQk8dWlmb250IG5hbWU9IkZPTlRfVEFCUyIgdmFsdWU9IlZlcmRhbmEsMTAsZmFsc2UsZmFsc2UsZmFsc2UiLz4NCgkJPHVpZm9udCBuYW1lPSJGT05UX1BSRVNFTlRBVElPTk5BTUUiIHZhbHVlPSJWZXJkYW5hLDE1LGZhbHNlLGZhbHNlLHRydWUiLz4NCgkJPHVpZm9udCBuYW1lPSJGT05UX1BSRVNFTlRFUk5BTUUiIHZhbHVlPSJWZXJkYW5hLDE1LHRydWUsZmFsc2UsdHJ1ZSIvPg0KCQk8dWlmb250IG5hbWU9IkZPTlRfUFJFU0VOVEVSVElUTEUiIHZhbHVlPSJWZXJkYW5hLDEx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xMSxmYWxzZSxmYWxzZSx0cnVlIi8+DQoJCTx1aWZvbnQgbmFtZT0iRk9OVF9CSU9XSU4iIHZhbHVlPSJWZXJkYW5hLDExLGZhbHNlLGZhbHNlLGZhbHNlIi8+DQoJCTx1aWZvbnQgbmFtZT0iRk9OVF9MSVNUSEVBRElORyIgdmFsdWU9IlZlcmRhbmEsMTEsZmFsc2UsZmFsc2UsZmFsc2UiLz4NCgkJPHVpZm9udCBuYW1lPSJGT05UX1dJTlRJVExFIiB2YWx1ZT0iVmVyZGFuYSwxM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Ljgrnjg6njgqTjg4kgOiAlbiIvPg0KCQk8IS0tIHN1YnN0aXR1dGlvbjogJW4gPT0gc2xpZGUgbnVtYmVyIC0tPg0KCQk8IS0tIHN1YnN0aXR1dGlvbjogJXQgPT0gdG90YWwgc2xpZGUgY291bnQgLS0+DQoJCTx1aXRleHQgbmFtZT0iU0NSVUJCQVJTVEFUVVNfU0xJREVJTkZPIiB2YWx1ZT0i44K544Op44Kk44OJIDogJW4gLyAldCB8ICIvPg0KCQk8dWl0ZXh0IG5hbWU9IlNDUlVCQkFSU1RBVFVTX1NUT1BQRUQiIHZhbHVlPSLlgZzmraIiLz4NCgkJPHVpdGV4dCBuYW1lPSJTQ1JVQkJBUlNUQVRVU19QTEFZSU5HIiB2YWx1ZT0i5YaN55Sf5LitIi8+DQoJCTx1aXRleHQgbmFtZT0iU0NSVUJCQVJTVEFUVVNfTk9BVURJTyIgdmFsdWU9Iumfs+WjsOOBquOBlyIvPg0KCQk8dWl0ZXh0IG5hbWU9IlNDUlVCQkFSU1RBVFVTX1ZJRFBMQVlJTkciIHZhbHVlPSLjg5Pjg4fjgqrlho3nlJ/kuK0iLz4NCgkJPHVpdGV4dCBuYW1lPSJTQ1JVQkJBUlNUQVRVU19MT0FESU5HIiB2YWx1ZT0i44Ot44O844OJ5LitIi8+DQoJCTx1aXRleHQgbmFtZT0iU0NSVUJCQVJTVEFUVVNfQlVGRkVSSU5HIiB2YWx1ZT0i44OQ44OD44OV44Kh5LitIi8+DQoJCTx1aXRleHQgbmFtZT0iU0NSVUJCQVJTVEFUVVNfUVVFU1RJT04iIHZhbHVlPSLos6rllY/jgavnrZTjgYjjgabkuIvjgZXjgYQiLz4NCgkJPHVpdGV4dCBuYW1lPSJTQ1JVQkJBUlNUQVRVU19SRVZJRVdRVUlaIiB2YWx1ZT0i44Kv44Kk44K644KS44Os44OT44Ol44O844GX44Gm44GE44G+44GZIi8+DQoJCTwhLS0gc3Vic3RpdHV0aW9uOiAlbSA9PSBtaW51dGVzIHJlbWFpbmluZyAtLT4NCgkJPCEtLSBzdWJzdGl0dXRpb246ICVzID09IHNlY29uZHMgcmVtYWluaW5nIC0tPg0KCQk8dWl0ZXh0IG5hbWU9IkVMQVBTRUQiIHZhbHVlPSLmrovjgoogOiAlbSDliIYgJXMg56eSIi8+DQoJCTx1aXRleHQgbmFtZT0iTk9URk9VTkQiIHZhbHVlPSLkvZXjgoLopovjgaTjgYvjgorjgb7jgZvjgpMiLz4NCgkJPHVpdGV4dCBuYW1lPSJBVFRBQ0hNRU5UUyIgdmFsdWU9Iua3u+S7mCIvPg0KCQk8IS0tIHN1YnN0aXR1dGlvbjogJXAgPT0gY3VycmVudCBzcGVha2VyJ3MgdGl0bGUgLS0+DQoJCTx1aXRleHQgbmFtZT0iQklPV0lOX1RJVExFIiB2YWx1ZT0i57WM5q20IDogJXAiLz4NCgkJPHVpdGV4dCBuYW1lPSJCSU9CVE5fVElUTEUiIHZhbHVlPSLntYzmrbQiLz4NCgkJPHVpdGV4dCBuYW1lPSJESVZJREVSQlROX1RJVExFIiB2YWx1ZT0ifCIvPg0KCQk8dWl0ZXh0IG5hbWU9IkNPTlRBQ1RCVE5fVElUTEUiIHZhbHVlPSLjgYrllY/jgYTlkIjjgo/jgZsiLz4NCgkJPHVpdGV4dCBuYW1lPSJUQUJfUVVJWiIgdmFsdWU9IuOCr+OCpOOCuiIvPg0KCQk8dWl0ZXh0IG5hbWU9IlRBQl9PVVRMSU5FIiB2YWx1ZT0i44Ki44Km44OI44Op44Kk44OzIi8+DQoJCTx1aXRleHQgbmFtZT0iVEFCX1RIVU1CIiB2YWx1ZT0i44K144Og44ON44O844OrIi8+DQoJCTx1aXRleHQgbmFtZT0iVEFCX05PVEVTIiB2YWx1ZT0i44OO44O844OIIi8+DQoJCTx1aXRleHQgbmFtZT0iVEFCX1NFQVJDSCIgdmFsdWU9IuaknOe0oiIvPg0KCQk8dWl0ZXh0IG5hbWU9IlNMSURFX0hFQURJTkciIHZhbHVlPSLjgrnjg6njgqTjg4njgr/jgqTjg4jjg6siLz4NCgkJPHVpdGV4dCBuYW1lPSJEVVJBVElPTl9IRUFESU5HIiB2YWx1ZT0i6ZW344GVIi8+DQoJCTx1aXRleHQgbmFtZT0iU0VBUkNIX0hFQURJTkciIHZhbHVlPSLmpJzntKLjgZnjgovjg4bjgq3jgrnjg4ggOiAiLz4NCgkJPHVpdGV4dCBuYW1lPSJUSFVNQl9IRUFESU5HIiB2YWx1ZT0i44K544Op44Kk44OJIi8+DQoJCTx1aXRleHQgbmFtZT0iVEhVTUJfSU5GTyIgdmFsdWU9IuOCueODqeOCpOODieOCv+OCpOODiOODqyAvIOmVt+OBlSIvPg0KCQk8dWl0ZXh0IG5hbWU9IkFUVEFDSE5BTUVfSEVBRElORyIgdmFsdWU9IuODleOCoeOCpOODq+WQjSIvPg0KCQk8dWl0ZXh0IG5hbWU9IkFUVEFDSFNJWkVfSEVBRElORyIgdmFsdWU9IuOCteOCpOOCuiIvPg0KCQk8dWl0ZXh0IG5hbWU9IlNMSURFX05PVEVTIiB2YWx1ZT0i44K544Op44Kk44OJ44OO44O844OIIi8+DQoJCTwhLS1xdWl6IHBvZCBhbmQgbWVzc2FnZSBib3ggdGV4dHMtLT4NCgkJPHVpdGV4dCBuYW1lPSJRVUlaUE9EX1FVSVpfQVRURU1QVCIgdmFsdWU9IuOCr+OCpOOCuuippuihjOWbnuaVsCA6ICIvPg0KCQk8dWl0ZXh0IG5hbWU9IlFVSVpQT0RfUVVJWl9BVFRFTVBUX1ZBTFVFIiB2YWx1ZT0iJW4gLyAldCIvPg0KCQk8dWl0ZXh0IG5hbWU9IlFVSVpQT0RfUVVJWl9TQ09SRSIgdmFsdWU9IuOCueOCs+OCoiA6ICIvPg0KCQk8dWl0ZXh0IG5hbWU9IlFVSVpQT0RfUVVJWl9QQVNTU0NPUkUiIHZhbHVlPSLlkIjmoLzngrkgOiIvPg0KCQk8dWl0ZXh0IG5hbWU9IlFVSVpQT0RfUVVJWl9NQVhTQ09SRSIgdmFsdWU9IuacgOmrmOW+l+eCuSA6ICIvPg0KCQk8dWl0ZXh0IG5hbWU9IlFVSVpQT0RfUVVFU0FUTVBUX1NUUiIgdmFsdWU9IuippuihjOWbnuaVsCA6ICVuIC8gJXQiLz4NCgkJPHVpdGV4dCBuYW1lPSJRVUlaUE9EX1FVRVNUWVBFX1NUUiIgdmFsdWU9IuOCv+OCpOODlyA6ICVzIi8+DQoJCTx1aXRleHQgbmFtZT0iUVVJWlBPRF9RVUVTVFlQRV9HUkQiIHZhbHVlPSLoqZXkvqEiLz4NCgkJPHVpdGV4dCBuYW1lPSJRVUlaUE9EX1FVRVNUWVBFX1NWWSIgdmFsdWU9IuOCouODs+OCseODvOODiCIvPg0KCQk8dWl0ZXh0IG5hbWU9IlFVSVpQT0RfUVVJWkFUTVBUX0lORiIgdmFsdWU9IueEoeWItumZkCIvPg0KCQk8dWl0ZXh0IG5hbWU9IlFVSVpQT0RfUVVFU0FUTVBUX0lORiIgdmFsdWU9IueEoeWItumZkCIvPg0KCQk8dWl0ZXh0IG5hbWU9IldBUk5JTkdNU0dfWUVTU1RSSU5HIiB2YWx1ZT0i44Gv44GEIi8+DQoJCTx1aXRleHQgbmFtZT0iV0FSTklOR01TR19OT1NUUklORyIgdmFsdWU9IuOBhOOBhOOBiCIvPg0KCQk8dWl0ZXh0IG5hbWU9IldBUk5JTkdNU0dfVElUTEVTVFJJTkciIHZhbHVlPSLjgq/jgqTjgrrjga7jg4rjg5PjgrLjg7zjgrfjg6fjg7PjgavplqLjgZnjgovorablkYoiLz4NCgkJPHVpdGV4dCBuYW1lPSJXQVJOSU5HTVNHX01TR1NUUklORyIgdmFsdWU9IuOBk+OBruOCr+OCpOOCuuOBq+OBr+OAgeOBvuOBoOino+etlOOBl+OBpuOBhOOBquOBhOizquWVj+OBjOOBguOCiuOBvuOBmeOAgiYjeEE7JiN4QTsg44Kv44Kk44K644KS57WC5LqG44GZ44KL44Gr44Gv44CB44CM44Gv44GE44CN44KS44Kv44Oq44OD44Kv44GX44G+44GZ44CC44Kv44Kk44K644KS57aa6KGM44GZ44KL44Gr44Gv44CB44CM44GE44GE44GI44CN44KS44Kv44Oq44OD44Kv44GX44G+44GZ44CCIi8+DQoJCTx1aXRleHQgbmFtZT0iSU5GT1JNQVRJT05fSDI2NF9GTEFTSFBMQVlFUiIgdmFsdWU9IuOBiuS9v+OBhOOBruOCs+ODs+ODlOODpeODvOOCv+OBq+ePvuWcqOOCpOODs+OCueODiOODvOODq+OBleOCjOOBpuOBhOOCiyBGbGFzaCBQbGF5ZXIg44Gu44OQ44O844K444On44Oz44Gv44CB44GT44Gu44OT44OH44Kq44KS44K144Od44O844OI44GX44Gm44GE44G+44Gb44KT44CC5pyA5paw44GuIEZsYXNoIFBsYXllciDjgpLjg4Djgqbjg7Pjg63jg7zjg4njgZnjgovjgavjga/jgIHjg5Pjg4fjgqrpoJjln5/jgpLjgq/jg6rjg4Pjgq/jgZfjgabjgY/jgaDjgZXjgYT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44K144Kk44OJ44OQ44O844KS5Y+C5Yqg6ICF44Gr6KaL44Gb44KLIi8+DQoJCTx1aXRleHQgbmFtZT0iTVVURSIgdmFsdWU9IuODn+ODpeODvOODiCIvPg0KCQk8dWl0ZXh0IG5hbWU9IkRPQ1dSQVBfVElUTEUiIHZhbHVlPSJQcmVzZW50ZXIg5re75LuY44OV44Kh44Kk44OrIi8+DQoJCTx1aXRleHQgbmFtZT0iRE9DV1JBUF9NU0ciIHZhbHVlPSLjg57jgqTjgrPjg7Pjg5Tjg6Xjg7zjgr/jgavkv53lrZgiLz4NCgkJPHVpdGV4dCBuYW1lPSJET0NXUkFQX1BST01QVCIgdmFsdWU9IuOCr+ODquODg+OCr+OBl+OBpuODgOOCpuODs+ODreODvOODiSIvPg0KCTwvbGFuZ3VhZ2U+DQoJPGxhbmd1YWdlIGlkPSJrbyI+DQoJCTwhLS0gZm9ybWF0IGZvciB1aWZvbnQgdmFsdWUgaXMgImZvbnQsc2l6ZSxpc2JvbGQsaXNpdGFsaWMsaXNzaGFkb3dlZCIgLS0+DQoJCTx1aWZvbnQgbmFtZT0iRk9OVF9RVUlaWklORyIgdmFsdWU9IlZlcmRhbmEsOSxmYWxzZSxmYWxzZSxmYWxzZSIvPg0KCQk8dWlmb250IG5hbWU9IkZPTlRfU0NSVUJTVEFUVVMiIHZhbHVlPSJWZXJkYW5hLDExLGZhbHNlLGZhbHNlLHRydWUiLz4NCgkJPHVpZm9udCBuYW1lPSJGT05UX1NDUlVCVElNRSIgdmFsdWU9IlZlcmRhbmEsOSxmYWxzZSxmYWxzZSx0cnVlIi8+DQoJCTx1aWZvbnQgbmFtZT0iRk9OVF9FTEFQU0VEVElNRSIgdmFsdWU9IlZlcmRhbmEsMTEsdHJ1ZSxmYWxzZSxmYWxzZSIvPg0KCQk8dWlmb250IG5hbWU9IkZPTlRfVVRJTFNNRU5VIiB2YWx1ZT0iVmVyZGFuYSw5LHRydWUsZmFsc2UsZmFsc2UiLz4NCgkJPHVpZm9udCBuYW1lPSJGT05UX1RBQlMiIHZhbHVlPSJWZXJkYW5hLDExLGZhbHNlLGZhbHNlLGZhbHNlIi8+DQoJCTx1aWZvbnQgbmFtZT0iRk9OVF9QUkVTRU5UQVRJT05OQU1FIiB2YWx1ZT0iVmVyZGFuYSwxNSxmYWxzZSxmYWxzZSx0cnVlIi8+DQoJCTx1aWZvbnQgbmFtZT0iRk9OVF9QUkVTRU5URVJOQU1FIiB2YWx1ZT0iVmVyZGFuYSwxNSx0cnVlLGZhbHNlLHRydWUiLz4NCgkJPHVpZm9udCBuYW1lPSJGT05UX1BSRVNFTlRFUlRJVExFIiB2YWx1ZT0iVmVyZGFuYSwxMSxmYWxzZSxmYWxzZSx0cnVlIi8+DQoJCTx1aWZvbnQgbmFtZT0iRk9OVF9CSU9CVE4iIHZhbHVlPSJWZXJkYW5hLDEx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MTEsZmFsc2UsZmFsc2UsdHJ1ZSIvPg0KCQk8dWlmb250IG5hbWU9IkZPTlRfQklPV0lOIiB2YWx1ZT0iVmVyZGFuYSwxMSxmYWxzZSxmYWxzZSxmYWxzZSIvPg0KCQk8dWlmb250IG5hbWU9IkZPTlRfTElTVEhFQURJTkciIHZhbHVlPSJWZXJkYW5hLDExLGZhbHNlLGZhbHNlLGZhbHNlIi8+DQoJCTx1aWZvbnQgbmFtZT0iRk9OVF9XSU5USVRMRSIgdmFsdWU9IlZlcmRhbmEsMTE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7Iqs65287J2065OcICVuIi8+DQoJCTwhLS0gc3Vic3RpdHV0aW9uOiAlbiA9PSBzbGlkZSBudW1iZXIgLS0+DQoJCTwhLS0gc3Vic3RpdHV0aW9uOiAldCA9PSB0b3RhbCBzbGlkZSBjb3VudCAtLT4NCgkJPHVpdGV4dCBuYW1lPSJTQ1JVQkJBUlNUQVRVU19TTElERUlORk8iIHZhbHVlPSLsiqzrnbzsnbTrk5wgJW4gLyAldCB8ICIvPg0KCQk8dWl0ZXh0IG5hbWU9IlNDUlVCQkFSU1RBVFVTX1NUT1BQRUQiIHZhbHVlPSLspJHsp4DrkKgiLz4NCgkJPHVpdGV4dCBuYW1lPSJTQ1JVQkJBUlNUQVRVU19QTEFZSU5HIiB2YWx1ZT0i7J6s7IOdIi8+DQoJCTx1aXRleHQgbmFtZT0iU0NSVUJCQVJTVEFUVVNfTk9BVURJTyIgdmFsdWU9IuyYpOuUlOyYpCDsl4bsnYwiLz4NCgkJPHVpdGV4dCBuYW1lPSJTQ1JVQkJBUlNUQVRVU19WSURQTEFZSU5HIiB2YWx1ZT0i67mE65SU7JikIOyerOyDnSDspJEiLz4NCgkJPHVpdGV4dCBuYW1lPSJTQ1JVQkJBUlNUQVRVU19MT0FESU5HIiB2YWx1ZT0i66Gc65SpIi8+DQoJCTx1aXRleHQgbmFtZT0iU0NSVUJCQVJTVEFUVVNfQlVGRkVSSU5HIiB2YWx1ZT0i67KE7Y2866eBIi8+DQoJCTx1aXRleHQgbmFtZT0iU0NSVUJCQVJTVEFUVVNfUVVFU1RJT04iIHZhbHVlPSLsp4jrrLjsl5Ag64u17ZWY6riwIi8+DQoJCTx1aXRleHQgbmFtZT0iU0NSVUJCQVJTVEFUVVNfUkVWSUVXUVVJWiIgdmFsdWU9IuyniOusuCDri6Tsi5zrs7TquLAiLz4NCgkJPCEtLSBzdWJzdGl0dXRpb246ICVtID09IG1pbnV0ZXMgcmVtYWluaW5nIC0tPg0KCQk8IS0tIHN1YnN0aXR1dGlvbjogJXMgPT0gc2Vjb25kcyByZW1haW5pbmcgLS0+DQoJCTx1aXRleHQgbmFtZT0iRUxBUFNFRCIgdmFsdWU9IiVt67aEICVz7LSIIOuCqOydjCIvPg0KCQk8dWl0ZXh0IG5hbWU9Ik5PVEZPVU5EIiB2YWx1ZT0i7JeG7J2MIi8+DQoJCTx1aXRleHQgbmFtZT0iQVRUQUNITUVOVFMiIHZhbHVlPSLssqjrtoAg7YyM7J28Ii8+DQoJCTwhLS0gc3Vic3RpdHV0aW9uOiAlcCA9PSBjdXJyZW50IHNwZWFrZXIncyB0aXRsZSAtLT4NCgkJPHVpdGV4dCBuYW1lPSJCSU9XSU5fVElUTEUiIHZhbHVlPSLqsr3roKUg7IaM6rCcOiAlcCIvPg0KCQk8dWl0ZXh0IG5hbWU9IkJJT0JUTl9USVRMRSIgdmFsdWU9IuqyveugpSDshozqsJwiLz4NCgkJPHVpdGV4dCBuYW1lPSJESVZJREVSQlROX1RJVExFIiB2YWx1ZT0ifCIvPg0KCQk8dWl0ZXh0IG5hbWU9IkNPTlRBQ1RCVE5fVElUTEUiIHZhbHVlPSLsl7Drnb3sspgiLz4NCgkJPHVpdGV4dCBuYW1lPSJUQUJfUVVJWiIgdmFsdWU9Iu2AtOymiCIvPg0KCQk8dWl0ZXh0IG5hbWU9IlRBQl9PVVRMSU5FIiB2YWx1ZT0i6rCc7JqUIi8+DQoJCTx1aXRleHQgbmFtZT0iVEFCX1RIVU1CIiB2YWx1ZT0i7LaV7IaM7YyQIi8+DQoJCTx1aXRleHQgbmFtZT0iVEFCX05PVEVTIiB2YWx1ZT0i64W47Yq4Ii8+DQoJCTx1aXRleHQgbmFtZT0iVEFCX1NFQVJDSCIgdmFsdWU9IuqygOyDiSIvPg0KCQk8dWl0ZXh0IG5hbWU9IlNMSURFX0hFQURJTkciIHZhbHVlPSLsiqzrnbzsnbTrk5wg7KCc66qpIi8+DQoJCTx1aXRleHQgbmFtZT0iRFVSQVRJT05fSEVBRElORyIgdmFsdWU9IuyerOyDneyLnOqwhCIvPg0KCQk8dWl0ZXh0IG5hbWU9IlNFQVJDSF9IRUFESU5HIiB2YWx1ZT0i7YWN7Iqk7Yq4IOqygOyDiToiLz4NCgkJPHVpdGV4dCBuYW1lPSJUSFVNQl9IRUFESU5HIiB2YWx1ZT0i7Iqs65287J2065OcIi8+DQoJCTx1aXRleHQgbmFtZT0iVEhVTUJfSU5GTyIgdmFsdWU9IuygnOuqqS/snqzsg53si5zqsIQiLz4NCgkJPHVpdGV4dCBuYW1lPSJBVFRBQ0hOQU1FX0hFQURJTkciIHZhbHVlPSLtjIzsnbwg7J2066aEIi8+DQoJCTx1aXRleHQgbmFtZT0iQVRUQUNIU0laRV9IRUFESU5HIiB2YWx1ZT0i7YGs6riwIi8+DQoJCTx1aXRleHQgbmFtZT0iU0xJREVfTk9URVMiIHZhbHVlPSLsiqzrnbzsnbTrk5wg64W47Yq4Ii8+DQoJCTwhLS1xdWl6IHBvZCBhbmQgbWVzc2FnZSBib3ggdGV4dHMtLT4NCgkJPHVpdGV4dCBuYW1lPSJRVUlaUE9EX1FVSVpfQVRURU1QVCIgdmFsdWU9Iu2AtOymiCDsi5zrj4Qg7Zqf7IiYOiIvPg0KCQk8dWl0ZXh0IG5hbWU9IlFVSVpQT0RfUVVJWl9BVFRFTVBUX1ZBTFVFIiB2YWx1ZT0iJW4vJXQiLz4NCgkJPHVpdGV4dCBuYW1lPSJRVUlaUE9EX1FVSVpfU0NPUkUiIHZhbHVlPSLrk53soJA6Ii8+DQoJCTx1aXRleHQgbmFtZT0iUVVJWlBPRF9RVUlaX1BBU1NTQ09SRSIgdmFsdWU9Iu2GteqzvCDsoJDsiJg6Ii8+DQoJCTx1aXRleHQgbmFtZT0iUVVJWlBPRF9RVUlaX01BWFNDT1JFIiB2YWx1ZT0i7LWc6rOgIOygkOyImDoiLz4NCgkJPHVpdGV4dCBuYW1lPSJRVUlaUE9EX1FVRVNBVE1QVF9TVFIiIHZhbHVlPSLsi5zrj4Qg7Zqf7IiYOiAlbi8ldCIvPg0KCQk8dWl0ZXh0IG5hbWU9IlFVSVpQT0RfUVVFU1RZUEVfU1RSIiB2YWx1ZT0i7Jyg7ZiVOiAlcyIvPg0KCQk8dWl0ZXh0IG5hbWU9IlFVSVpQT0RfUVVFU1RZUEVfR1JEIiB2YWx1ZT0i7KCQ7IiYIOunpOq4sOq4sCDsmYTro4wiLz4NCgkJPHVpdGV4dCBuYW1lPSJRVUlaUE9EX1FVRVNUWVBFX1NWWSIgdmFsdWU9IuyEpOusuCDsobDsgqwiLz4NCgkJPHVpdGV4dCBuYW1lPSJRVUlaUE9EX1FVSVpBVE1QVF9JTkYiIHZhbHVlPSLrrLTtlZwiLz4NCgkJPHVpdGV4dCBuYW1lPSJRVUlaUE9EX1FVRVNBVE1QVF9JTkYiIHZhbHVlPSLrrLTtlZwiLz4NCgkJPHVpdGV4dCBuYW1lPSJXQVJOSU5HTVNHX1lFU1NUUklORyIgdmFsdWU9IuyYiCIvPg0KCQk8dWl0ZXh0IG5hbWU9IldBUk5JTkdNU0dfTk9TVFJJTkciIHZhbHVlPSLslYTri4jsmKQiLz4NCgkJPHVpdGV4dCBuYW1lPSJXQVJOSU5HTVNHX1RJVExFU1RSSU5HIiB2YWx1ZT0i7YC07KaIIOuCtOu5hOqyjOydtOyFmCDqsr3qs6AiLz4NCgkJPHVpdGV4dCBuYW1lPSJXQVJOSU5HTVNHX01TR1NUUklORyIgdmFsdWU9IuydtCDtgLTspojsl5DshJwg7Iuc64+E7ZWY7KeAIOyViuydgCDsp4jrrLjsnbQg7J6I7Iq164uI64ukLiYjeEE7JiN4QTvtgLTspojrpbwg7KKF66OM7ZWY66Ck66m0IFvsmIhd66W8IO2BtOumre2VmOqzoCwg7YC07KaI66W8IOqzhOyGje2VmOugpOuptCBb7JWE64uI7JikXeulvCDtgbTrpq3tlZjsi63si5zsmKQuIi8+DQoJCTx1aXRleHQgbmFtZT0iSU5GT1JNQVRJT05fSDI2NF9GTEFTSFBMQVlFUiIgdmFsdWU9IuyLnOyKpO2FnOyXkCDshKTsuZjrkJjslrQg7J6I64qUIO2YhOyerCDrsoTsoITsnZggRmxhc2ggUGxheWVy64qUIOydtCDruYTrlJTsmKTrpbwg7KeA7JuQ7ZWY7KeAIOyViuyKteuLiOuLpC4g7LWc7IugIEZsYXNoIFBsYXllcuulvCDri6TsmrTroZzrk5ztlZjroKTrqbQg67mE65SU7JikIOyYgeyXreydhCDtgbTrpq3tlZjsi63si5zsmKQ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uywuOyXrOyekOyXkOqyjCDshLjroZwg66eJ64yAIOuztOydtOq4sCIvPg0KCQk8dWl0ZXh0IG5hbWU9Ik1VVEUiIHZhbHVlPSLsnYzshozqsbAiLz4NCgkJPHVpdGV4dCBuYW1lPSJET0NXUkFQX1RJVExFIiB2YWx1ZT0iUHJlc2VudGVyIO2MjOydvCDssqjrtoAiLz4NCgkJPHVpdGV4dCBuYW1lPSJET0NXUkFQX01TRyIgdmFsdWU9IuuCtCDsu7Ttk6jthLDsl5Ag7KCA7J6lIi8+DQoJCTx1aXRleHQgbmFtZT0iRE9DV1JBUF9QUk9NUFQiIHZhbHVlPSLtgbTrpq3tlZjsl6wg64uk7Jq066Gc65OcIi8+DQoJPC9sYW5ndWFnZT4NCgk8bGFuZ3VhZ2UgaWQ9ImVz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kRpYXBvc2l0aXZhICVuIi8+DQoJCTwhLS0gc3Vic3RpdHV0aW9uOiAlbiA9PSBzbGlkZSBudW1iZXIgLS0+DQoJCTwhLS0gc3Vic3RpdHV0aW9uOiAldCA9PSB0b3RhbCBzbGlkZSBjb3VudCAtLT4NCgkJPHVpdGV4dCBuYW1lPSJTQ1JVQkJBUlNUQVRVU19TTElERUlORk8iIHZhbHVlPSJEaWFwb3NpdGl2YSAlbiAvICV0IHwgIi8+DQoJCTx1aXRleHQgbmFtZT0iU0NSVUJCQVJTVEFUVVNfU1RPUFBFRCIgdmFsdWU9IkRldGVuaWRhIi8+DQoJCTx1aXRleHQgbmFtZT0iU0NSVUJCQVJTVEFUVVNfUExBWUlORyIgdmFsdWU9IlJlcHJvZHVjaWVuZG8iLz4NCgkJPHVpdGV4dCBuYW1lPSJTQ1JVQkJBUlNUQVRVU19OT0FVRElPIiB2YWx1ZT0iU2luIHNvbmlkbyIvPg0KCQk8dWl0ZXh0IG5hbWU9IlNDUlVCQkFSU1RBVFVTX1ZJRFBMQVlJTkciIHZhbHVlPSJWw61kZW8gZW4gcmVwcm9kLiIvPg0KCQk8dWl0ZXh0IG5hbWU9IlNDUlVCQkFSU1RBVFVTX0xPQURJTkciIHZhbHVlPSJDYXJnYW5kbyIvPg0KCQk8dWl0ZXh0IG5hbWU9IlNDUlVCQkFSU1RBVFVTX0JVRkZFUklORyIgdmFsdWU9IkFsbWFjZW5hbmRvIGVuIGLDumZlciIvPg0KCQk8dWl0ZXh0IG5hbWU9IlNDUlVCQkFSU1RBVFVTX1FVRVNUSU9OIiB2YWx1ZT0iQ29udGVzdGFyIHByZWd1bnRhIi8+DQoJCTx1aXRleHQgbmFtZT0iU0NSVUJCQVJTVEFUVVNfUkVWSUVXUVVJWiIgdmFsdWU9IlJldmlzYW5kbyBwcnVlYmEiLz4NCgkJPCEtLSBzdWJzdGl0dXRpb246ICVtID09IG1pbnV0ZXMgcmVtYWluaW5nIC0tPg0KCQk8IS0tIHN1YnN0aXR1dGlvbjogJXMgPT0gc2Vjb25kcyByZW1haW5pbmcgLS0+DQoJCTx1aXRleHQgbmFtZT0iRUxBUFNFRCIgdmFsdWU9IiVtIG1pbnV0b3MgJXMgc2VndW5kb3MgcmVzdGFudGVzIi8+DQoJCTx1aXRleHQgbmFtZT0iTk9URk9VTkQiIHZhbHVlPSJObyBzZSBoYSBlbmNvbnRyYWRvIG5hZGEiLz4NCgkJPHVpdGV4dCBuYW1lPSJBVFRBQ0hNRU5UUyIgdmFsdWU9IkFyY2hpdm9zIGFkanVudG9zIi8+DQoJCTwhLS0gc3Vic3RpdHV0aW9uOiAlcCA9PSBjdXJyZW50IHNwZWFrZXIncyB0aXRsZSAtLT4NCgkJPHVpdGV4dCBuYW1lPSJCSU9XSU5fVElUTEUiIHZhbHVlPSJCaW9ncmFmw61hOiAlcCIvPg0KCQk8dWl0ZXh0IG5hbWU9IkJJT0JUTl9USVRMRSIgdmFsdWU9IkJpb2dyYWbDrWEiLz4NCgkJPHVpdGV4dCBuYW1lPSJESVZJREVSQlROX1RJVExFIiB2YWx1ZT0ifCIvPg0KCQk8dWl0ZXh0IG5hbWU9IkNPTlRBQ1RCVE5fVElUTEUiIHZhbHVlPSJDb250YWN0byIvPg0KCQk8dWl0ZXh0IG5hbWU9IlRBQl9RVUlaIiB2YWx1ZT0iUHJ1ZWJhIi8+DQoJCTx1aXRleHQgbmFtZT0iVEFCX09VVExJTkUiIHZhbHVlPSJDb250b3JubyIvPg0KCQk8dWl0ZXh0IG5hbWU9IlRBQl9USFVNQiIgdmFsdWU9Ik1pbmlhdC4iLz4NCgkJPHVpdGV4dCBuYW1lPSJUQUJfTk9URVMiIHZhbHVlPSJOb3RhcyIvPg0KCQk8dWl0ZXh0IG5hbWU9IlRBQl9TRUFSQ0giIHZhbHVlPSJCdXNjYXIiLz4NCgkJPHVpdGV4dCBuYW1lPSJTTElERV9IRUFESU5HIiB2YWx1ZT0iVMOtdHVsbyBkZSBkaWFwb3NpdGl2YSIvPg0KCQk8dWl0ZXh0IG5hbWU9IkRVUkFUSU9OX0hFQURJTkciIHZhbHVlPSJEdXJhYy4iLz4NCgkJPHVpdGV4dCBuYW1lPSJTRUFSQ0hfSEVBRElORyIgdmFsdWU9IkJ1c2NhciB0ZXh0bzoiLz4NCgkJPHVpdGV4dCBuYW1lPSJUSFVNQl9IRUFESU5HIiB2YWx1ZT0iRGlhcG9zaXRpdmEiLz4NCgkJPHVpdGV4dCBuYW1lPSJUSFVNQl9JTkZPIiB2YWx1ZT0iRHVyLi9Uw610LiBkaWFwLiIvPg0KCQk8dWl0ZXh0IG5hbWU9IkFUVEFDSE5BTUVfSEVBRElORyIgdmFsdWU9Ik5vbWJyZSBkZSBhcmNoaXZvIi8+DQoJCTx1aXRleHQgbmFtZT0iQVRUQUNIU0laRV9IRUFESU5HIiB2YWx1ZT0iVGFtYcOxbyIvPg0KCQk8dWl0ZXh0IG5hbWU9IlNMSURFX05PVEVTIiB2YWx1ZT0iTm90YXMgZGUgZGlhcG9zaXRpdmEiLz4NCgkJPCEtLXF1aXogcG9kIGFuZCBtZXNzYWdlIGJveCB0ZXh0cy0tPg0KCQk8dWl0ZXh0IG5hbWU9IlFVSVpQT0RfUVVJWl9BVFRFTVBUIiB2YWx1ZT0iSW50ZW50byBkZSBwcnVlYmE6Ii8+DQoJCTx1aXRleHQgbmFtZT0iUVVJWlBPRF9RVUlaX0FUVEVNUFRfVkFMVUUiIHZhbHVlPSIlbiBkZSAldCIvPg0KCQk8dWl0ZXh0IG5hbWU9IlFVSVpQT0RfUVVJWl9TQ09SRSIgdmFsdWU9IlB1bnR1YWNpw7NuOiIvPg0KCQk8dWl0ZXh0IG5hbWU9IlFVSVpQT0RfUVVJWl9QQVNTU0NPUkUiIHZhbHVlPSJQdW50dWFjacOzbiBwYXJhIGFwcm9iYXI6Ii8+DQoJCTx1aXRleHQgbmFtZT0iUVVJWlBPRF9RVUlaX01BWFNDT1JFIiB2YWx1ZT0iUHVudHVhY2nDs24gbcOheGltYToiLz4NCgkJPHVpdGV4dCBuYW1lPSJRVUlaUE9EX1FVRVNBVE1QVF9TVFIiIHZhbHVlPSJJbnRlbnRvczogJW4gZGUgJXQiLz4NCgkJPHVpdGV4dCBuYW1lPSJRVUlaUE9EX1FVRVNUWVBFX1NUUiIgdmFsdWU9IlRpcG86ICVzIi8+DQoJCTx1aXRleHQgbmFtZT0iUVVJWlBPRF9RVUVTVFlQRV9HUkQiIHZhbHVlPSJDb24gcHVudHVhY2nDs24iLz4NCgkJPHVpdGV4dCBuYW1lPSJRVUlaUE9EX1FVRVNUWVBFX1NWWSIgdmFsdWU9IkVuY3Vlc3RhIi8+DQoJCTx1aXRleHQgbmFtZT0iUVVJWlBPRF9RVUlaQVRNUFRfSU5GIiB2YWx1ZT0iSW5maW5pdG8iLz4NCgkJPHVpdGV4dCBuYW1lPSJRVUlaUE9EX1FVRVNBVE1QVF9JTkYiIHZhbHVlPSJJbmZpbml0byIvPg0KCQk8dWl0ZXh0IG5hbWU9IldBUk5JTkdNU0dfWUVTU1RSSU5HIiB2YWx1ZT0iU8OtIi8+DQoJCTx1aXRleHQgbmFtZT0iV0FSTklOR01TR19OT1NUUklORyIgdmFsdWU9Ik5vIi8+DQoJCTx1aXRleHQgbmFtZT0iV0FSTklOR01TR19USVRMRVNUUklORyIgdmFsdWU9IkF2aXNvIGRlIG5hdmVnYWNpw7NuIGRlIHBydWViYSIvPg0KCQk8dWl0ZXh0IG5hbWU9IldBUk5JTkdNU0dfTVNHU1RSSU5HIiB2YWx1ZT0iSGF5IHByZWd1bnRhcyBzaW4gaW50ZW50b3MgZW4gZXN0YSBwcnVlYmEuJiN4QTsmI3hBO1BhcmEgc2FsaXIgZGUgbGEgcHJ1ZWJhLCBoYWdhIGNsaWMgZW4gU8OtLiBQYXJhIGNvbnRpbnVhciwgaGFnYSBjbGljIGVuIE5vLiIvPg0KCQk8dWl0ZXh0IG5hbWU9IklORk9STUFUSU9OX0gyNjRfRkxBU0hQTEFZRVIiIHZhbHVlPSJMYSB2ZXJzacOzbiBhY3R1YWwgZGUgRmxhc2ggUGxheWVyIGluc3RhbGFkYSBlbiBlbCBvcmRlbmFkb3Igbm8gZXMgY29tcGF0aWJsZSBjb24gZXN0ZSB2w61kZW8uIEhhZ2EgY2xpYyBlbiBlbCDDoXJlYSBkZSB2w61kZW8gcGFyYSBkZXNjYXJnYXIgbGEgw7psdGltYSB2ZXJzacOzbiBkZSBGbGFzaCBQbGF5ZXIuIi8+DQoJCTwhLS0gc3Vic3RpdHV0aW9uOiAlcCA9PSBwcmVzZW50YXRpb24gdGl0bGUgLS0+DQoJCTwhLS0gc3Vic3RpdHV0aW9uOiAlcyA9PSBzbGlkZSB0aXRsZSAtLT4NCgkJPCEtLSBzdWJzdGl0dXRpb246ICVuID09IHNsaWRlIG51bWJlciAtLT4NCgkJPHVpdGV4dCBuYW1lPSJCT09LTUFSSyIgdmFsdWU9IkFkb2JlIFByZXNlbnRlcjogJXAiLz4NCgkJPCEtLSBzdWJzdGl0dXRpb246ICVwID09IHByZXNlbnRhdGlvbiB0aXRsZSAtLT4NCgkJPCEtLSBzdWJzdGl0dXRpb246ICVzID09IHNsaWRlIHRpdGxlIC0tPg0KCQk8IS0tIHN1YnN0aXR1dGlvbjogJW4gPT0gc2xpZGUgbnVtYmVyIC0tPg0KCQk8dWl0ZXh0IG5hbWU9IkJPT0tNQVJLU0xJREUiIHZhbHVlPSJBZG9iZSBQcmVzZW50ZXI6ICVwICVzIi8+DQoJCTx1aXRleHQgbmFtZT0iU0hPV1NJREVCQVIiIHZhbHVlPSJNb3N0cmFyIGJhcnJhIGxhdGVyYWwgYSBsb3MgcGFydGljaXBhbnRlcyIvPg0KCQk8dWl0ZXh0IG5hbWU9Ik1VVEUiIHZhbHVlPSJTaWxlbmNpYXIiLz4NCgkJPHVpdGV4dCBuYW1lPSJET0NXUkFQX1RJVExFIiB2YWx1ZT0iQXJjaGl2byBhZGp1bnRvIGRlIFByZXNlbnRlciIvPg0KCQk8dWl0ZXh0IG5hbWU9IkRPQ1dSQVBfTVNHIiB2YWx1ZT0iR3VhcmRhciBlbiBNaSBQQyIvPg0KCQk8dWl0ZXh0IG5hbWU9IkRPQ1dSQVBfUFJPTVBUIiB2YWx1ZT0iSGFnYSBjbGljIGVuIERlc2NhcmdhciIvPg0KCTwvbGFuZ3VhZ2U+DQoJPGxhbmd1YWdlIGlkPSJwd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TbGlkZSAlbiIvPg0KCQk8IS0tIHN1YnN0aXR1dGlvbjogJW4gPT0gc2xpZGUgbnVtYmVyIC0tPg0KCQk8IS0tIHN1YnN0aXR1dGlvbjogJXQgPT0gdG90YWwgc2xpZGUgY291bnQgLS0+DQoJCTx1aXRleHQgbmFtZT0iU0NSVUJCQVJTVEFUVVNfU0xJREVJTkZPIiB2YWx1ZT0iU2xpZGUgJW4gLyAldCB8ICIvPg0KCQk8dWl0ZXh0IG5hbWU9IlNDUlVCQkFSU1RBVFVTX1NUT1BQRUQiIHZhbHVlPSJQYXJhZG8iLz4NCgkJPHVpdGV4dCBuYW1lPSJTQ1JVQkJBUlNUQVRVU19QTEFZSU5HIiB2YWx1ZT0iUmVwcm9kdXppbmRvIi8+DQoJCTx1aXRleHQgbmFtZT0iU0NSVUJCQVJTVEFUVVNfTk9BVURJTyIgdmFsdWU9IlNlbSDDoXVkaW8iLz4NCgkJPHVpdGV4dCBuYW1lPSJTQ1JVQkJBUlNUQVRVU19WSURQTEFZSU5HIiB2YWx1ZT0iVsOtZGVvIGVtIHJlcHJvZHXDp8OjbyIvPg0KCQk8dWl0ZXh0IG5hbWU9IlNDUlVCQkFSU1RBVFVTX0xPQURJTkciIHZhbHVlPSJDYXJyZWdhbmRvIi8+DQoJCTx1aXRleHQgbmFtZT0iU0NSVUJCQVJTVEFUVVNfQlVGRkVSSU5HIiB2YWx1ZT0iQXJtYXplbmFuZG8gZW0gYnVmZmVyIi8+DQoJCTx1aXRleHQgbmFtZT0iU0NSVUJCQVJTVEFUVVNfUVVFU1RJT04iIHZhbHVlPSJSZXNwb25kZXIgcGVyZ3VudGEiLz4NCgkJPHVpdGV4dCBuYW1lPSJTQ1JVQkJBUlNUQVRVU19SRVZJRVdRVUlaIiB2YWx1ZT0iUmV2aXNhbmRvIHF1ZXN0aW9uw6FyaW8iLz4NCgkJPCEtLSBzdWJzdGl0dXRpb246ICVtID09IG1pbnV0ZXMgcmVtYWluaW5nIC0tPg0KCQk8IS0tIHN1YnN0aXR1dGlvbjogJXMgPT0gc2Vjb25kcyByZW1haW5pbmcgLS0+DQoJCTx1aXRleHQgbmFtZT0iRUxBUFNFRCIgdmFsdWU9IiVtIG1pbnV0b3MgJXMgc2VndW5kb3MgcmVzdGFudGVzIi8+DQoJCTx1aXRleHQgbmFtZT0iTk9URk9VTkQiIHZhbHVlPSJOYWRhIGVuY29udHJhZG8iLz4NCgkJPHVpdGV4dCBuYW1lPSJBVFRBQ0hNRU5UUyIgdmFsdWU9IkFuZXhvcy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RhdG8iLz4NCgkJPHVpdGV4dCBuYW1lPSJUQUJfUVVJWiIgdmFsdWU9IlF1ZXN0LiIvPg0KCQk8dWl0ZXh0IG5hbWU9IlRBQl9PVVRMSU5FIiB2YWx1ZT0iRXNxdWVtYSIvPg0KCQk8dWl0ZXh0IG5hbWU9IlRBQl9USFVNQiIgdmFsdWU9Ik1pbmkiLz4NCgkJPHVpdGV4dCBuYW1lPSJUQUJfTk9URVMiIHZhbHVlPSJOb3RhcyIvPg0KCQk8dWl0ZXh0IG5hbWU9IlRBQl9TRUFSQ0giIHZhbHVlPSJCdXNjYSIvPg0KCQk8dWl0ZXh0IG5hbWU9IlNMSURFX0hFQURJTkciIHZhbHVlPSJUw610dWxvIGRvIHNsaWRlIi8+DQoJCTx1aXRleHQgbmFtZT0iRFVSQVRJT05fSEVBRElORyIgdmFsdWU9IkR1cmHDp8OjbyIvPg0KCQk8dWl0ZXh0IG5hbWU9IlNFQVJDSF9IRUFESU5HIiB2YWx1ZT0iUHJvY3VyYXIgdGV4dG86Ii8+DQoJCTx1aXRleHQgbmFtZT0iVEhVTUJfSEVBRElORyIgdmFsdWU9IlNsaWRlIi8+DQoJCTx1aXRleHQgbmFtZT0iVEhVTUJfSU5GTyIgdmFsdWU9IlTDrXR1bG8vRHVyYcOnw6NvIGRvIHNsaWRlIi8+DQoJCTx1aXRleHQgbmFtZT0iQVRUQUNITkFNRV9IRUFESU5HIiB2YWx1ZT0iTm9tZSBkbyBhcnF1aXZvIi8+DQoJCTx1aXRleHQgbmFtZT0iQVRUQUNIU0laRV9IRUFESU5HIiB2YWx1ZT0iVGFtYW5obyIvPg0KCQk8dWl0ZXh0IG5hbWU9IlNMSURFX05PVEVTIiB2YWx1ZT0iQW5vdGHDp8O1ZXMgZG8gc2xpZGUiLz4NCgkJPCEtLXF1aXogcG9kIGFuZCBtZXNzYWdlIGJveCB0ZXh0cy0tPg0KCQk8dWl0ZXh0IG5hbWU9IlFVSVpQT0RfUVVJWl9BVFRFTVBUIiB2YWx1ZT0iVGVudGF0aXZhIG5vIHF1ZXN0aW9uw6FyaW86Ii8+DQoJCTx1aXRleHQgbmFtZT0iUVVJWlBPRF9RVUlaX0FUVEVNUFRfVkFMVUUiIHZhbHVlPSIlbiBkZSAldCIvPg0KCQk8dWl0ZXh0IG5hbWU9IlFVSVpQT0RfUVVJWl9TQ09SRSIgdmFsdWU9IlBvbnR1YcOnw6NvOiIvPg0KCQk8dWl0ZXh0IG5hbWU9IlFVSVpQT0RfUVVJWl9QQVNTU0NPUkUiIHZhbHVlPSJQb250dWHDp8OjbyBkZSBhcHJvdmHDp8OjbzoiLz4NCgkJPHVpdGV4dCBuYW1lPSJRVUlaUE9EX1FVSVpfTUFYU0NPUkUiIHZhbHVlPSJQb250dWHDp8OjbyBtw6F4aW1hOiIvPg0KCQk8dWl0ZXh0IG5hbWU9IlFVSVpQT0RfUVVFU0FUTVBUX1NUUiIgdmFsdWU9IlRlbnRhdGl2YTogJW4gZGUgJXQiLz4NCgkJPHVpdGV4dCBuYW1lPSJRVUlaUE9EX1FVRVNUWVBFX1NUUiIgdmFsdWU9IlRpcG86ICVzIi8+DQoJCTx1aXRleHQgbmFtZT0iUVVJWlBPRF9RVUVTVFlQRV9HUkQiIHZhbHVlPSJDbGFzc2lmaWNhdMOzcmlhIi8+DQoJCTx1aXRleHQgbmFtZT0iUVVJWlBPRF9RVUVTVFlQRV9TVlkiIHZhbHVlPSJQZXNxdWlzYSIvPg0KCQk8dWl0ZXh0IG5hbWU9IlFVSVpQT0RfUVVJWkFUTVBUX0lORiIgdmFsdWU9IkluZmluaXRvIi8+DQoJCTx1aXRleHQgbmFtZT0iUVVJWlBPRF9RVUVTQVRNUFRfSU5GIiB2YWx1ZT0iSW5maW5pdG8iLz4NCgkJPHVpdGV4dCBuYW1lPSJXQVJOSU5HTVNHX1lFU1NUUklORyIgdmFsdWU9IlNpbSIvPg0KCQk8dWl0ZXh0IG5hbWU9IldBUk5JTkdNU0dfTk9TVFJJTkciIHZhbHVlPSJOw6NvIi8+DQoJCTx1aXRleHQgbmFtZT0iV0FSTklOR01TR19USVRMRVNUUklORyIgdmFsdWU9IkFsZXJ0YSBkZSBuYXZlZ2HDp8OjbyBkbyBxdWVzdGlvbsOhcmlvIi8+DQoJCTx1aXRleHQgbmFtZT0iV0FSTklOR01TR19NU0dTVFJJTkciIHZhbHVlPSJFeGlzdGVtIHBlcmd1bnRhcyBxdWUgbsOjbyBmb3JhbSByZXNwb25kaWRhcyBuZXN0ZSBxdWVzdGlvbsOhcmlvLiYjeEE7JiN4QTtDbGlxdWUgZW0gU2ltIHBhcmEgc2FpciBkbyBxdWVzdGlvbsOhcmlvIG91IGVtIE7Do28gc2UgcXVpc2VyIGNvbnRpbnVhci4iLz4NCgkJPHVpdGV4dCBuYW1lPSJJTkZPUk1BVElPTl9IMjY0X0ZMQVNIUExBWUVSIiB2YWx1ZT0iQSB2ZXJzw6NvIGF0dWFsIGRvIEZsYXNoIFBsYXllciBpbnN0YWxhZGEgbm8gY29tcHV0YWRvciBuw6NvIG9mZXJlY2Ugc3Vwb3J0ZSBhIGVzc2UgdsOtZGVvLiBDbGlxdWUgbmEgw6FyZWEgZG8gdsOtZGVvIHBhcmEgYmFpeGFyIGEgdmVyc8OjbyBtYWlzIHJlY2VudGUgZG8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3N0cmFyIGJhcnJhIGxhdGVyYWwgYW8gcGFydGljaXBhbnRlcyIvPg0KCQk8dWl0ZXh0IG5hbWU9Ik1VVEUiIHZhbHVlPSJNdWRvIi8+DQoJCTx1aXRleHQgbmFtZT0iRE9DV1JBUF9USVRMRSIgdmFsdWU9IkFuZXhvIGRlIGFycXVpdm8gZG8gUHJlc2VudGVyIi8+DQoJCTx1aXRleHQgbmFtZT0iRE9DV1JBUF9NU0ciIHZhbHVlPSJTYWx2YXIgZW0gTWV1IGNvbXB1dGFkb3IiLz4NCgkJPHVpdGV4dCBuYW1lPSJET0NXUkFQX1BST01QVCIgdmFsdWU9IkNsaXF1ZSBwYXJhIGJhaXhhciIvPg0KCTwvbGFuZ3VhZ2U+DQoJPGxhbmd1YWdlIGlkPSJpd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EaWFwb3NpdGl2YSAlbiIvPg0KCQk8IS0tIHN1YnN0aXR1dGlvbjogJW4gPT0gc2xpZGUgbnVtYmVyIC0tPg0KCQk8IS0tIHN1YnN0aXR1dGlvbjogJXQgPT0gdG90YWwgc2xpZGUgY291bnQgLS0+DQoJCTx1aXRleHQgbmFtZT0iU0NSVUJCQVJTVEFUVVNfU0xJREVJTkZPIiB2YWx1ZT0iRGlhcG9zaXRpdmEgJW4gLyAldCB8ICIvPg0KCQk8dWl0ZXh0IG5hbWU9IlNDUlVCQkFSU1RBVFVTX1NUT1BQRUQiIHZhbHVlPSJJbnRlcnJvdHRvIi8+DQoJCTx1aXRleHQgbmFtZT0iU0NSVUJCQVJTVEFUVVNfUExBWUlORyIgdmFsdWU9IlJpcHJvZHV6aW9uZSIvPg0KCQk8dWl0ZXh0IG5hbWU9IlNDUlVCQkFSU1RBVFVTX05PQVVESU8iIHZhbHVlPSJBdWRpbyBpbmF0dC4iLz4NCgkJPHVpdGV4dCBuYW1lPSJTQ1JVQkJBUlNUQVRVU19WSURQTEFZSU5HIiB2YWx1ZT0iVmlkZW8gaW4gcmlwcm9kdXppb25lIi8+DQoJCTx1aXRleHQgbmFtZT0iU0NSVUJCQVJTVEFUVVNfTE9BRElORyIgdmFsdWU9IkNhcmljYW1lbnRvIi8+DQoJCTx1aXRleHQgbmFtZT0iU0NSVUJCQVJTVEFUVVNfQlVGRkVSSU5HIiB2YWx1ZT0iQnVmZmVyaW5nIi8+DQoJCTx1aXRleHQgbmFtZT0iU0NSVUJCQVJTVEFUVVNfUVVFU1RJT04iIHZhbHVlPSJSaXNwb25kaSBhIGRvbWFuZGEiLz4NCgkJPHVpdGV4dCBuYW1lPSJTQ1JVQkJBUlNUQVRVU19SRVZJRVdRVUlaIiB2YWx1ZT0iUmV2aXNpb25lIGRlbCBxdWl6Ii8+DQoJCTwhLS0gc3Vic3RpdHV0aW9uOiAlbSA9PSBtaW51dGVzIHJlbWFpbmluZyAtLT4NCgkJPCEtLSBzdWJzdGl0dXRpb246ICVzID09IHNlY29uZHMgcmVtYWluaW5nIC0tPg0KCQk8dWl0ZXh0IG5hbWU9IkVMQVBTRUQiIHZhbHVlPSIlbSBNaW51dGkgJXMgU2Vjb25kaSByaW1hbmVudGkiLz4NCgkJPHVpdGV4dCBuYW1lPSJOT1RGT1VORCIgdmFsdWU9Ik5lc3N1biBlbGVtZW50byB0cm92YXRvIi8+DQoJCTx1aXRleHQgbmFtZT0iQVRUQUNITUVOVFMiIHZhbHVlPSJBbGxlZ2F0aS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QuIi8+DQoJCTx1aXRleHQgbmFtZT0iVEFCX1FVSVoiIHZhbHVlPSJRdWl6Ii8+DQoJCTx1aXRleHQgbmFtZT0iVEFCX09VVExJTkUiIHZhbHVlPSJTdHJ1dHR1cmEiLz4NCgkJPHVpdGV4dCBuYW1lPSJUQUJfVEhVTUIiIHZhbHVlPSJNaW5pYXR1cmUiLz4NCgkJPHVpdGV4dCBuYW1lPSJUQUJfTk9URVMiIHZhbHVlPSJOb3RlIi8+DQoJCTx1aXRleHQgbmFtZT0iVEFCX1NFQVJDSCIgdmFsdWU9IkNlcmNhIi8+DQoJCTx1aXRleHQgbmFtZT0iU0xJREVfSEVBRElORyIgdmFsdWU9IlRpdG9sbyBkaWFwb3NpdGl2YSIvPg0KCQk8dWl0ZXh0IG5hbWU9IkRVUkFUSU9OX0hFQURJTkciIHZhbHVlPSJEdXJhdGEiLz4NCgkJPHVpdGV4dCBuYW1lPSJTRUFSQ0hfSEVBRElORyIgdmFsdWU9IkNlcmNhIHRlc3RvOiIvPg0KCQk8dWl0ZXh0IG5hbWU9IlRIVU1CX0hFQURJTkciIHZhbHVlPSJEaWFwb3NpdGl2YSIvPg0KCQk8dWl0ZXh0IG5hbWU9IlRIVU1CX0lORk8iIHZhbHVlPSJUaXRvbG8vVGVtcG8iLz4NCgkJPHVpdGV4dCBuYW1lPSJBVFRBQ0hOQU1FX0hFQURJTkciIHZhbHVlPSJOb21lIGZpbGUiLz4NCgkJPHVpdGV4dCBuYW1lPSJBVFRBQ0hTSVpFX0hFQURJTkciIHZhbHVlPSJEaW1lbnNpb25lIi8+DQoJCTx1aXRleHQgbmFtZT0iU0xJREVfTk9URVMiIHZhbHVlPSJOb3RlIGRpYXBvc2l0aXZhIi8+DQoJCTwhLS1xdWl6IHBvZCBhbmQgbWVzc2FnZSBib3ggdGV4dHMtLT4NCgkJPHVpdGV4dCBuYW1lPSJRVUlaUE9EX1FVSVpfQVRURU1QVCIgdmFsdWU9IlRlbnRhdGl2byBxdWl6OiIvPg0KCQk8dWl0ZXh0IG5hbWU9IlFVSVpQT0RfUVVJWl9BVFRFTVBUX1ZBTFVFIiB2YWx1ZT0iJW4gZGkgJXQiLz4NCgkJPHVpdGV4dCBuYW1lPSJRVUlaUE9EX1FVSVpfU0NPUkUiIHZhbHVlPSJQdW50ZWdnaW86Ii8+DQoJCTx1aXRleHQgbmFtZT0iUVVJWlBPRF9RVUlaX1BBU1NTQ09SRSIgdmFsdWU9IlB1bnRlZ2dpbyBtaW5pbW86Ii8+DQoJCTx1aXRleHQgbmFtZT0iUVVJWlBPRF9RVUlaX01BWFNDT1JFIiB2YWx1ZT0iUHVudGVnZ2lvIG1hc3NpbW86Ii8+DQoJCTx1aXRleHQgbmFtZT0iUVVJWlBPRF9RVUVTQVRNUFRfU1RSIiB2YWx1ZT0iVGVudGF0aXZvOiAlbiBkaSAldCIvPg0KCQk8dWl0ZXh0IG5hbWU9IlFVSVpQT0RfUVVFU1RZUEVfU1RSIiB2YWx1ZT0iVGlwbzogJXMiLz4NCgkJPHVpdGV4dCBuYW1lPSJRVUlaUE9EX1FVRVNUWVBFX0dSRCIgdmFsdWU9IkNvbiB2YWx1dGF6aW9uZSIvPg0KCQk8dWl0ZXh0IG5hbWU9IlFVSVpQT0RfUVVFU1RZUEVfU1ZZIiB2YWx1ZT0iSW5kYWdpbmUiLz4NCgkJPHVpdGV4dCBuYW1lPSJRVUlaUE9EX1FVSVpBVE1QVF9JTkYiIHZhbHVlPSJJbmZpbml0aSIvPg0KCQk8dWl0ZXh0IG5hbWU9IlFVSVpQT0RfUVVFU0FUTVBUX0lORiIgdmFsdWU9IkluZmluaXRpIi8+DQoJCTx1aXRleHQgbmFtZT0iV0FSTklOR01TR19ZRVNTVFJJTkciIHZhbHVlPSJTw6wiLz4NCgkJPHVpdGV4dCBuYW1lPSJXQVJOSU5HTVNHX05PU1RSSU5HIiB2YWx1ZT0iTm8iLz4NCgkJPHVpdGV4dCBuYW1lPSJXQVJOSU5HTVNHX1RJVExFU1RSSU5HIiB2YWx1ZT0iQXZ2ZXJ0ZW56YSBuYXZpZ2F6aW9uZSBxdWl6Ii8+DQoJCTx1aXRleHQgbmFtZT0iV0FSTklOR01TR19NU0dTVFJJTkciIHZhbHVlPSJPY2NvcnJlIGFuY29yYSByaXNwb25kZXJlIGFkIGFsY3VuZSBkb21hbmRlIGRlbCBxdWl6LiYjeEE7JiN4QTtTZSBmYXRlIGNsaWMgc3UgU8OsLCB1c2NpcmV0ZSBkYWwgcXVpei4gRmF0ZSBjbGljIHN1IE5vIHBlciBjb250aW51YXJlIGlsIHF1aXouIi8+DQoJCTx1aXRleHQgbmFtZT0iSU5GT1JNQVRJT05fSDI2NF9GTEFTSFBMQVlFUiIgdmFsdWU9IkxhIHZlcnNpb25lIGRpIEZsYXNoIFBsYXllciBhdHR1YWxtZW50ZSBpbnN0YWxsYXRhIG5vbiBzdXBwb3J0YSBxdWVzdG8gdmlkZW8uIEZhdGUgY2xpYyBzdWxsJ2FyZWEgZGVsIHZpZGVvIHBlciBzY2FyaWNhcmUgbCd1bHRpbWEgdmVyc2lvbmUgZGk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3N0cmEgYmFycmEgbGF0ZXJhbGUgYWkgcGFydGVjaXBhbnRpIi8+DQoJCTx1aXRleHQgbmFtZT0iTVVURSIgdmFsdWU9IkRpc2F0dGl2YSBhdWRpbyIvPg0KCQk8dWl0ZXh0IG5hbWU9IkRPQ1dSQVBfVElUTEUiIHZhbHVlPSJBbGxlZ2F0byBmaWxlIFByZXNlbnRlciIvPg0KCQk8dWl0ZXh0IG5hbWU9IkRPQ1dSQVBfTVNHIiB2YWx1ZT0iU2FsdmEgaW4gUmlzb3JzZSBkZWwgY29tcHV0ZXIiLz4NCgkJPHVpdGV4dCBuYW1lPSJET0NXUkFQX1BST01QVCIgdmFsdWU9IkNsaWMgcGVyIHNjYXJpY2FyZSIvPg0KCTwvbGFuZ3VhZ2U+DQoJPGxhbmd1YWdlIGlkPSJub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EaWEgJW4iLz4NCgkJPCEtLSBzdWJzdGl0dXRpb246ICVuID09IHNsaWRlIG51bWJlciAtLT4NCgkJPCEtLSBzdWJzdGl0dXRpb246ICV0ID09IHRvdGFsIHNsaWRlIGNvdW50IC0tPg0KCQk8dWl0ZXh0IG5hbWU9IlNDUlVCQkFSU1RBVFVTX1NMSURFSU5GTyIgdmFsdWU9IkRpYSAlbiAvICV0IHwgIi8+DQoJCTx1aXRleHQgbmFtZT0iU0NSVUJCQVJTVEFUVVNfU1RPUFBFRCIgdmFsdWU9Ikdlc3RvcHQiLz4NCgkJPHVpdGV4dCBuYW1lPSJTQ1JVQkJBUlNUQVRVU19QTEFZSU5HIiB2YWx1ZT0iQWZzcGVsZW4iLz4NCgkJPHVpdGV4dCBuYW1lPSJTQ1JVQkJBUlNUQVRVU19OT0FVRElPIiB2YWx1ZT0iR2VlbiBhdWRpbyIvPg0KCQk8dWl0ZXh0IG5hbWU9IlNDUlVCQkFSU1RBVFVTX1ZJRFBMQVlJTkciIHZhbHVlPSJWaWRlbyBhZnNwZWxlbiIvPg0KCQk8dWl0ZXh0IG5hbWU9IlNDUlVCQkFSU1RBVFVTX0xPQURJTkciIHZhbHVlPSJMYWRlbiIvPg0KCQk8dWl0ZXh0IG5hbWU9IlNDUlVCQkFSU1RBVFVTX0JVRkZFUklORyIgdmFsdWU9IkJ1ZmZlcmVuIi8+DQoJCTx1aXRleHQgbmFtZT0iU0NSVUJCQVJTVEFUVVNfUVVFU1RJT04iIHZhbHVlPSJWcmFhZyBtZXQgYW50d29vcmQiLz4NCgkJPHVpdGV4dCBuYW1lPSJTQ1JVQkJBUlNUQVRVU19SRVZJRVdRVUlaIiB2YWx1ZT0iUXVpeiBjb250cm9sZXJlbiIvPg0KCQk8IS0tIHN1YnN0aXR1dGlvbjogJW0gPT0gbWludXRlcyByZW1haW5pbmcgLS0+DQoJCTwhLS0gc3Vic3RpdHV0aW9uOiAlcyA9PSBzZWNvbmRzIHJlbWFpbmluZyAtLT4NCgkJPHVpdGV4dCBuYW1lPSJFTEFQU0VEIiB2YWx1ZT0iRXIgcmVzdGVyZW4gJW0gbWludXRlbiAlcyBzZWNvbmRlbiIvPg0KCQk8dWl0ZXh0IG5hbWU9Ik5PVEZPVU5EIiB2YWx1ZT0iTmlldHMgZ2V2b25kZW4iLz4NCgkJPHVpdGV4dCBuYW1lPSJBVFRBQ0hNRU5UUyIgdmFsdWU9IkJpamxhZ2VuIi8+DQoJCTwhLS0gc3Vic3RpdHV0aW9uOiAlcCA9PSBjdXJyZW50IHNwZWFrZXIncyB0aXRsZSAtLT4NCgkJPHVpdGV4dCBuYW1lPSJCSU9XSU5fVElUTEUiIHZhbHVlPSJCaW9ncmFmaWU6ICVwIi8+DQoJCTx1aXRleHQgbmFtZT0iQklPQlROX1RJVExFIiB2YWx1ZT0iQmlvZ3JhZmllIi8+DQoJCTx1aXRleHQgbmFtZT0iRElWSURFUkJUTl9USVRMRSIgdmFsdWU9InwiLz4NCgkJPHVpdGV4dCBuYW1lPSJDT05UQUNUQlROX1RJVExFIiB2YWx1ZT0iQ29udGFjdCIvPg0KCQk8dWl0ZXh0IG5hbWU9IlRBQl9RVUlaIiB2YWx1ZT0iUXVpeiIvPg0KCQk8dWl0ZXh0IG5hbWU9IlRBQl9PVVRMSU5FIiB2YWx1ZT0iT3ZlcnppY2h0Ii8+DQoJCTx1aXRleHQgbmFtZT0iVEFCX1RIVU1CIiB2YWx1ZT0iTWluaWF0dXVyIi8+DQoJCTx1aXRleHQgbmFtZT0iVEFCX05PVEVTIiB2YWx1ZT0iTm90aXRpZXMiLz4NCgkJPHVpdGV4dCBuYW1lPSJUQUJfU0VBUkNIIiB2YWx1ZT0iWm9la2VuIi8+DQoJCTx1aXRleHQgbmFtZT0iU0xJREVfSEVBRElORyIgdmFsdWU9IlRpdGVsIHZhbiBkaWEiLz4NCgkJPHVpdGV4dCBuYW1lPSJEVVJBVElPTl9IRUFESU5HIiB2YWx1ZT0iRHV1ciIvPg0KCQk8dWl0ZXh0IG5hbWU9IlNFQVJDSF9IRUFESU5HIiB2YWx1ZT0iWm9la2VuIG5hYXIgdGVrc3Q6Ii8+DQoJCTx1aXRleHQgbmFtZT0iVEhVTUJfSEVBRElORyIgdmFsdWU9IkRpYSIvPg0KCQk8dWl0ZXh0IG5hbWU9IlRIVU1CX0lORk8iIHZhbHVlPSJUaXRlbC9kdXVyIHZhbiBkaWEiLz4NCgkJPHVpdGV4dCBuYW1lPSJBVFRBQ0hOQU1FX0hFQURJTkciIHZhbHVlPSJCZXN0YW5kc25hYW0iLz4NCgkJPHVpdGV4dCBuYW1lPSJBVFRBQ0hTSVpFX0hFQURJTkciIHZhbHVlPSJHcm9vdHRlIi8+DQoJCTx1aXRleHQgbmFtZT0iU0xJREVfTk9URVMiIHZhbHVlPSJEaWFub3RpdGllcyIvPg0KCQk8IS0tcXVpeiBwb2QgYW5kIG1lc3NhZ2UgYm94IHRleHRzLS0+DQoJCTx1aXRleHQgbmFtZT0iUVVJWlBPRF9RVUlaX0FUVEVNUFQiIHZhbHVlPSJRdWl6cG9naW5nOiIvPg0KCQk8dWl0ZXh0IG5hbWU9IlFVSVpQT0RfUVVJWl9BVFRFTVBUX1ZBTFVFIiB2YWx1ZT0iJW4gdmFuICV0Ii8+DQoJCTx1aXRleHQgbmFtZT0iUVVJWlBPRF9RVUlaX1NDT1JFIiB2YWx1ZT0iQmVoYWFsZGUgc2NvcmU6Ii8+DQoJCTx1aXRleHQgbmFtZT0iUVVJWlBPRF9RVUlaX1BBU1NTQ09SRSIgdmFsdWU9IlZvbGRvZW5kZSBzY29yZToiLz4NCgkJPHVpdGV4dCBuYW1lPSJRVUlaUE9EX1FVSVpfTUFYU0NPUkUiIHZhbHVlPSJNYXhpbWFhbCBoYWFsYmFyZSBzY29yZToiLz4NCgkJPHVpdGV4dCBuYW1lPSJRVUlaUE9EX1FVRVNBVE1QVF9TVFIiIHZhbHVlPSJQb2dpbmc6ICVuIHZhbiAldCIvPg0KCQk8dWl0ZXh0IG5hbWU9IlFVSVpQT0RfUVVFU1RZUEVfU1RSIiB2YWx1ZT0iVHlwZTogJXMiLz4NCgkJPHVpdGV4dCBuYW1lPSJRVUlaUE9EX1FVRVNUWVBFX0dSRCIgdmFsdWU9IlRlbHQgdm9vciBzY29yZSIvPg0KCQk8dWl0ZXh0IG5hbWU9IlFVSVpQT0RfUVVFU1RZUEVfU1ZZIiB2YWx1ZT0iRW5xdcOqdGUiLz4NCgkJPHVpdGV4dCBuYW1lPSJRVUlaUE9EX1FVSVpBVE1QVF9JTkYiIHZhbHVlPSJPbmJlcGVya3QiLz4NCgkJPHVpdGV4dCBuYW1lPSJRVUlaUE9EX1FVRVNBVE1QVF9JTkYiIHZhbHVlPSJPbmJlcGVya3QiLz4NCgkJPHVpdGV4dCBuYW1lPSJXQVJOSU5HTVNHX1lFU1NUUklORyIgdmFsdWU9IkphIi8+DQoJCTx1aXRleHQgbmFtZT0iV0FSTklOR01TR19OT1NUUklORyIgdmFsdWU9Ik5lZSIvPg0KCQk8dWl0ZXh0IG5hbWU9IldBUk5JTkdNU0dfVElUTEVTVFJJTkciIHZhbHVlPSJXYWFyc2NodXdpbmcgbWV0IGJldHJla2tpbmcgdG90IHF1aXpuYXZpZ2F0aWUiLz4NCgkJPHVpdGV4dCBuYW1lPSJXQVJOSU5HTVNHX01TR1NUUklORyIgdmFsdWU9IlUgaGVidCBuaWV0IGFsbGUgdnJhZ2VuIGluIGRlemUgcXVpeiBiZWFudHdvb3JkLiYjeEE7JiN4QTtLbGlrIG9wIEphIG9tIGRlIHF1aXogYWYgdGUgc2x1aXRlbi4gS2xpayBvcCBOZWUgb20gZGUgcXVpeiB2b29ydCB0ZSB6ZXR0ZW4uIi8+DQoJCTx1aXRleHQgbmFtZT0iSU5GT1JNQVRJT05fSDI2NF9GTEFTSFBMQVlFUiIgdmFsdWU9IkRlemUgdmlkZW8gd29yZHQgbmlldCBvbmRlcnN0ZXVuZCBkb29yIGRlIHZlcnNpZSB2YW4gRmxhc2ggUGxheWVyIGRpZSBtb21lbnRlZWwgb3AgdXcgY29tcHV0ZXIgaXMgZ2XDr25zdGFsbGVlcmQuIEtsaWsgaW4gZGUgdmlkZW8gb20gZGUgbmlldXdzdGUgRmxhc2ggUGxheWVyIHRlIGRvd25sb2FkZW4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lppanBhbmVlbCBhYW4gZGVlbG5lbWVycyB3ZWVyZ2V2ZW4iLz4NCgkJPHVpdGV4dCBuYW1lPSJNVVRFIiB2YWx1ZT0iRGVtcGVuIi8+DQoJCTx1aXRleHQgbmFtZT0iRE9DV1JBUF9USVRMRSIgdmFsdWU9IlByZXNlbnRlci1iZXN0YW5kc2JpamxhZ2UiLz4NCgkJPHVpdGV4dCBuYW1lPSJET0NXUkFQX01TRyIgdmFsdWU9Ik9wc2xhYW4gaW4gRGV6ZSBjb21wdXRlciIvPg0KCQk8dWl0ZXh0IG5hbWU9IkRPQ1dSQVBfUFJPTVBUIiB2YWx1ZT0iS2xpayBvbSB0ZSBkb3dubG9hZGVuIi8+DQoJPC9sYW5ndWFnZT4NCgk8bGFuZ3VhZ2UgaWQ9ImNuIj4NCgkJPCEtLSBmb3JtYXQgZm9yIHVpZm9udCB2YWx1ZSBpcyAiZm9udCxzaXplLGlzYm9sZCxpc2l0YWxpYyxpc3NoYWRvd2VkIiAtLT4NCgkJPHVpZm9udCBuYW1lPSJGT05UX1FVSVpaSU5HIiB2YWx1ZT0i5a6L5L2TLTE4MDMwLDEwLGZhbHNlLGZhbHNlLGZhbHNlIi8+DQoJCTx1aWZvbnQgbmFtZT0iRk9OVF9TQ1JVQlNUQVRVUyIgdmFsdWU9IuWui+S9ky0xODAzMCwxMCx0cnVlLGZhbHNlLHRydWUiLz4NCgkJPHVpZm9udCBuYW1lPSJGT05UX1NDUlVCVElNRSIgdmFsdWU9IuWui+S9ky0xODAzMCwxMCxmYWxzZSxmYWxzZSx0cnVlIi8+DQoJCTx1aWZvbnQgbmFtZT0iRk9OVF9FTEFQU0VEVElNRSIgdmFsdWU9IuWui+S9ky0xODAzMCwxMCx0cnVlLGZhbHNlLHRydWUiLz4NCgkJPHVpZm9udCBuYW1lPSJGT05UX1VUSUxTTUVOVSIgdmFsdWU9IuWui+S9ky0xODAzMCwxMCx0cnVlLGZhbHNlLGZhbHNlIi8+DQoJCTx1aWZvbnQgbmFtZT0iRk9OVF9UQUJTIiB2YWx1ZT0i5a6L5L2TLTE4MDMwLDE0LHRydWUsZmFsc2UsdHJ1ZSIvPg0KCQk8dWlmb250IG5hbWU9IkZPTlRfUFJFU0VOVEFUSU9OTkFNRSIgdmFsdWU9IuWui+S9ky0xODAzMCwxNCxmYWxzZSxmYWxzZSx0cnVlIi8+DQoJCTx1aWZvbnQgbmFtZT0iRk9OVF9QUkVTRU5URVJOQU1FIiB2YWx1ZT0i5a6L5L2TLTE4MDMwLDE0LHRydWUsZmFsc2UsdHJ1ZSIvPg0KCQk8dWlmb250IG5hbWU9IkZPTlRfUFJFU0VOVEVSVElUTEUiIHZhbHVlPSLlrovkvZMtMTgwMzAsMTMsZmFsc2UsZmFsc2UsdHJ1ZSIvPg0KCQk8dWlmb250IG5hbWU9IkZPTlRfQklPQlROIiB2YWx1ZT0i5a6L5L2TLTE4MDMwLDEwLGZhbHNlLGZhbHNlLHRydWUiLz4NCgkJPHVpZm9udCBuYW1lPSJGT05UX05PVEVTIiB2YWx1ZT0i5a6L5L2TLTE4MDMwLDEyLGZhbHNlLGZhbHNlLGZhbHNlIi8+DQoJCTx1aWZvbnQgbmFtZT0iRk9OVF9PVVRMSU5FIiB2YWx1ZT0i5a6L5L2TLTE4MDMwLDEyLGZhbHNlLGZhbHNlLHRydWUiLz4NCgkJPHVpZm9udCBuYW1lPSJGT05UX1NFQVJDSCIgdmFsdWU9IuWui+S9ky0xODAzMCwxMixmYWxzZSxmYWxzZSx0cnVlIi8+DQoJCTx1aWZvbnQgbmFtZT0iRk9OVF9USFVNQiIgdmFsdWU9IuWui+S9ky0xODAzMCwxMCxmYWxzZSxmYWxzZSx0cnVlIi8+DQoJCTx1aWZvbnQgbmFtZT0iRk9OVF9CSU9XSU4iIHZhbHVlPSLlrovkvZMtMTgwMzAsMTIsZmFsc2UsZmFsc2UsZmFsc2UiLz4NCgkJPHVpZm9udCBuYW1lPSJGT05UX0xJU1RIRUFESU5HIiB2YWx1ZT0i5a6L5L2TLTE4MDMwLDEwLGZhbHNlLGZhbHNlLGZhbHNlIi8+DQoJCTx1aWZvbnQgbmFtZT0iRk9OVF9XSU5USVRMRSIgdmFsdWU9IuWui+S9ky0xODAzMCwxMCxmYWxzZSxmYWxzZSx0cnVlIi8+DQoJCTx1aWZvbnQgbmFtZT0iRk9OVF9BVFRBQ0hNRU5UUyIgdmFsdWU9IuWui+S9ky0xODAzMCwxMixmYWxzZSxmYWxzZSx0cnVlIi8+DQoJCTwhLS1xdWl6IHBvZCBhbmQgbWVzc2FnZSBib3ggdGV4dCBmb250cy0tPg0KCQk8dWlmb250IG5hbWU9IkZPTlRfTVNHQk9YX1dJTlRJVExFIiB2YWx1ZT0i5a6L5L2TLTE4MDMwLDEyLHRydWUsZmFsc2UsdHJ1ZSIvPg0KCQk8dWlmb250IG5hbWU9IkZPTlRfTVNHQk9YX01TRyIgdmFsdWU9IuWui+S9ky0xODAzMCwxMixmYWxzZSxmYWxzZSx0cnVlIi8+DQoJCTx1aWZvbnQgbmFtZT0iRk9OVF9NU0dCT1hfT1BUSU9OUyIgdmFsdWU9IuWui+S9ky0xODAzMCwxMCx0cnVlLGZhbHNlLHRydWUiLz4NCgkJPHVpZm9udCBuYW1lPSJGT05UX1FVSVpQT0RfUVVJWl9USVRMRSIgdmFsdWU9IuWui+S9ky0xODAzMCwxMix0cnVlLGZhbHNlLHRydWUiLz4NCgkJPHVpZm9udCBuYW1lPSJGT05UX1FVSVpQT0RfUVVJWl9BVFRFTVBUIiB2YWx1ZT0i5a6L5L2TLTE4MDMwLDEwLGZhbHNlLGZhbHNlLHRydWUiLz4NCgkJPHVpZm9udCBuYW1lPSJGT05UX1FVSVpQT0RfUVVJWl9BVFRFTVBUX1ZBTFVFIiB2YWx1ZT0i5a6L5L2TLTE4MDMwLDEwLHRydWUsZmFsc2UsdHJ1ZSIvPg0KCQk8dWlmb250IG5hbWU9IkZPTlRfUVVJWlBPRF9RVUVTVElPTl9TQ09SRSIgdmFsdWU9IuWui+S9ky0xODAzMCwxMCxmYWxzZSxmYWxzZSx0cnVlIi8+DQoJCTx1aWZvbnQgbmFtZT0iRk9OVF9RVUlaUE9EX1FVRVNUSU9OX1NDT1JFX1ZBTFVFIiB2YWx1ZT0i5a6L5L2TLTE4MDMwLDEwLHRydWUsZmFsc2UsdHJ1ZSIvPg0KCQk8dWlmb250IG5hbWU9IkZPTlRfUVVJWlBPRF9RVUVTVElPTl9BVFRFTVBUIiB2YWx1ZT0i5a6L5L2TLTE4MDMwLDEwLGZhbHNlLGZhbHNlLHRydWUiLz4NCgkJPHVpZm9udCBuYW1lPSJGT05UX1FVSVpQT0RfUVVFU1RJT05fQVRURU1QVF9WQUxVRSIgdmFsdWU9IuWui+S9ky0xODAzMCwxMCx0cnVlLGZhbHNlLHRydWUiLz4NCgkJPHVpZm9udCBuYW1lPSJGT05UX1FVSVpQT0RfUVVFU1RJT05fVEFHIiB2YWx1ZT0i5a6L5L2TLTE4MDMwLDEyLHRydWUsZmFsc2UsdHJ1ZSIvPg0KCQk8dWlmb250IG5hbWU9IkZPTlRfUVVJWlBPRF9RVUlaX1FVRVNUSU9OX0NPVU5UIiB2YWx1ZT0i5a6L5L2TLTE4MDMwLDEwLGZhbHNlLGZhbHNlLHRydWUiLz4NCgkJPHVpZm9udCBuYW1lPSJGT05UX1FVSVpQT0RfUVVJWl9RVUVTVElPTl9DT1VOVF9WQUxVRSIgdmFsdWU9IuWui+S9ky0xODAzMCwxMCx0cnVlLGZhbHNlLHRydWUiLz4NCgkJPHVpZm9udCBuYW1lPSJGT05UX1FVSVpQT0RfUVVJWl9RVUVTVElPTl9BVFRFTVBURUQiIHZhbHVlPSLlrovkvZMtMTgwMzAsMTAsZmFsc2UsZmFsc2UsdHJ1ZSIvPg0KCQk8dWlmb250IG5hbWU9IkZPTlRfUVVJWlBPRF9RVUlaX1FVRVNUSU9OX0FUVEVNUFRFRF9WQUxVRSIgdmFsdWU9IuWui+S9ky0xODAzMCwxMCx0cnVlLGZhbHNlLHRydWUiLz4NCgkJPHVpZm9udCBuYW1lPSJGT05UX1FVSVpQT0RfUVVJWl9TQ09SRV9UQUciIHZhbHVlPSLlrovkvZMtMTgwMzAsMTIsdHJ1ZSxmYWxzZSx0cnVlIi8+DQoJCTx1aWZvbnQgbmFtZT0iRk9OVF9RVUlaUE9EX1FVSVpfU0NPUkUiIHZhbHVlPSLlrovkvZMtMTgwMzAsMTAsZmFsc2UsZmFsc2UsdHJ1ZSIvPg0KCQk8dWlmb250IG5hbWU9IkZPTlRfUVVJWlBPRF9RVUlaX1NDT1JFX1ZBTFVFIiB2YWx1ZT0i5a6L5L2TLTE4MDMwLDEwLHRydWUsZmFsc2UsdHJ1ZSIvPg0KCQk8dWlmb250IG5hbWU9IkZPTlRfUVVJWlBPRF9RVUlaX01BWFNDT1JFIiB2YWx1ZT0i5a6L5L2TLTE4MDMwLDEwLGZhbHNlLGZhbHNlLHRydWUiLz4NCgkJPHVpZm9udCBuYW1lPSJGT05UX1FVSVpQT0RfUVVJWl9NQVhTQ09SRV9WQUxVRSIgdmFsdWU9IuWui+S9ky0xODAzMCwxMCx0cnVlLGZhbHNlLHRydWUiLz4NCgkJPHVpZm9udCBuYW1lPSJGT05UX1FVSVpQT0RfUVVJWl9QQVNTU0NPUkUiIHZhbHVlPSLlrovkvZMtMTgwMzAsMTAsZmFsc2UsZmFsc2UsdHJ1ZSIvPg0KCQk8dWlmb250IG5hbWU9IkZPTlRfUVVJWlBPRF9RVUlaX1BBU1NTQ09SRV9WQUxVRSIgdmFsdWU9IuWui+S9ky0xODAzMCwxMCx0cnVlLGZhbHNlLHRydWUiLz4NCgkJPCEtLSB1aXRleHQgLS0+DQoJCTwhLS0gc3Vic3RpdHV0aW9uOiAlbiA9PSBzbGlkZSBudW1iZXIgLS0+DQoJCTx1aXRleHQgbmFtZT0iVU5OQU1FRFNMSURFVElUTEUiIHZhbHVlPSLlubvnga/niYcgJW4iLz4NCgkJPCEtLSBzdWJzdGl0dXRpb246ICVuID09IHNsaWRlIG51bWJlciAtLT4NCgkJPCEtLSBzdWJzdGl0dXRpb246ICV0ID09IHRvdGFsIHNsaWRlIGNvdW50IC0tPg0KCQk8dWl0ZXh0IG5hbWU9IlNDUlVCQkFSU1RBVFVTX1NMSURFSU5GTyIgdmFsdWU9IuW5u+eBr+eJhyAlbiAvICV0IHwgIi8+DQoJCTx1aXRleHQgbmFtZT0iU0NSVUJCQVJTVEFUVVNfU1RPUFBFRCIgdmFsdWU9IuW3suWBnOatoiIvPg0KCQk8dWl0ZXh0IG5hbWU9IlNDUlVCQkFSU1RBVFVTX1BMQVlJTkciIHZhbHVlPSLmraPlnKjmkq3mlL4iLz4NCgkJPHVpdGV4dCBuYW1lPSJTQ1JVQkJBUlNUQVRVU19OT0FVRElPIiB2YWx1ZT0i5peg6Z+z6aKRIi8+DQoJCTx1aXRleHQgbmFtZT0iU0NSVUJCQVJTVEFUVVNfVklEUExBWUlORyIgdmFsdWU9IuinhumikeaSreaUviIvPg0KCQk8dWl0ZXh0IG5hbWU9IlNDUlVCQkFSU1RBVFVTX0xPQURJTkciIHZhbHVlPSLmraPlnKjovb3lhaUiLz4NCgkJPHVpdGV4dCBuYW1lPSJTQ1JVQkJBUlNUQVRVU19CVUZGRVJJTkciIHZhbHVlPSLmraPlnKjov5vooYznvJPlhrLlpITnkIYiLz4NCgkJPHVpdGV4dCBuYW1lPSJTQ1JVQkJBUlNUQVRVU19RVUVTVElPTiIgdmFsdWU9IuWbnuetlOmXrumimCIvPg0KCQk8dWl0ZXh0IG5hbWU9IlNDUlVCQkFSU1RBVFVTX1JFVklFV1FVSVoiIHZhbHVlPSLmraPlnKjlrqHpmIXmtYvpqowiLz4NCgkJPCEtLSBzdWJzdGl0dXRpb246ICVtID09IG1pbnV0ZXMgcmVtYWluaW5nIC0tPg0KCQk8IS0tIHN1YnN0aXR1dGlvbjogJXMgPT0gc2Vjb25kcyByZW1haW5pbmcgLS0+DQoJCTx1aXRleHQgbmFtZT0iRUxBUFNFRCIgdmFsdWU9IuWJqeS9mSAlbSDliIbpkp8gJXMg56eSIi8+DQoJCTx1aXRleHQgbmFtZT0iTk9URk9VTkQiIHZhbHVlPSLmnKrmib7liLDku7vkvZXlhoXlrrkiLz4NCgkJPHVpdGV4dCBuYW1lPSJBVFRBQ0hNRU5UUyIgdmFsdWU9IumZhOS7tiIvPg0KCQk8IS0tIHN1YnN0aXR1dGlvbjogJXAgPT0gY3VycmVudCBzcGVha2VyJ3MgdGl0bGUgLS0+DQoJCTx1aXRleHQgbmFtZT0iQklPV0lOX1RJVExFIiB2YWx1ZT0i5Liq5Lq6566A5LuLOiAlcCIvPg0KCQk8dWl0ZXh0IG5hbWU9IkJJT0JUTl9USVRMRSIgdmFsdWU9IuS4quS6uueugOS7iyIvPg0KCQk8dWl0ZXh0IG5hbWU9IkRJVklERVJCVE5fVElUTEUiIHZhbHVlPSJ8Ii8+DQoJCTx1aXRleHQgbmFtZT0iQ09OVEFDVEJUTl9USVRMRSIgdmFsdWU9IuiBlOezu+aWueW8jyIvPg0KCQk8dWl0ZXh0IG5hbWU9IlRBQl9RVUlaIiB2YWx1ZT0i5rWL6aqMIi8+DQoJCTx1aXRleHQgbmFtZT0iVEFCX09VVExJTkUiIHZhbHVlPSLlpKfnurIiLz4NCgkJPHVpdGV4dCBuYW1lPSJUQUJfVEhVTUIiIHZhbHVlPSLnvKnnlaXlm74iLz4NCgkJPHVpdGV4dCBuYW1lPSJUQUJfTk9URVMiIHZhbHVlPSLlpIfms6giLz4NCgkJPHVpdGV4dCBuYW1lPSJUQUJfU0VBUkNIIiB2YWx1ZT0i5pCc57SiIi8+DQoJCTx1aXRleHQgbmFtZT0iU0xJREVfSEVBRElORyIgdmFsdWU9IuW5u+eBr+eJh+agh+mimCIvPg0KCQk8dWl0ZXh0IG5hbWU9IkRVUkFUSU9OX0hFQURJTkciIHZhbHVlPSLmjIHnu63ml7bpl7QiLz4NCgkJPHVpdGV4dCBuYW1lPSJTRUFSQ0hfSEVBRElORyIgdmFsdWU9IuaQnOe0ouaWh+acrDoiLz4NCgkJPHVpdGV4dCBuYW1lPSJUSFVNQl9IRUFESU5HIiB2YWx1ZT0i5bm754Gv54mHIi8+DQoJCTx1aXRleHQgbmFtZT0iVEhVTUJfSU5GTyIgdmFsdWU9IuW5u+eBr+eJh+agh+mimC/mjIHnu63ml7bpl7QiLz4NCgkJPHVpdGV4dCBuYW1lPSJBVFRBQ0hOQU1FX0hFQURJTkciIHZhbHVlPSLmlofku7blkI0iLz4NCgkJPHVpdGV4dCBuYW1lPSJBVFRBQ0hTSVpFX0hFQURJTkciIHZhbHVlPSLlpKflsI8iLz4NCgkJPHVpdGV4dCBuYW1lPSJTTElERV9OT1RFUyIgdmFsdWU9IuW5u+eBr+eJh+Wkh+azqCIvPg0KCQk8IS0tcXVpeiBwb2QgYW5kIG1lc3NhZ2UgYm94IHRleHRzLS0+DQoJCTx1aXRleHQgbmFtZT0iUVVJWlBPRF9RVUlaX0FUVEVNUFQiIHZhbHVlPSLmtYvpqozlsJ3or5XmrKHmlbA6Ii8+DQoJCTx1aXRleHQgbmFtZT0iUVVJWlBPRF9RVUlaX0FUVEVNUFRfVkFMVUUiIHZhbHVlPSLnrKwgJW4g5qyh77yM5YWxICV0IOasoSIvPg0KCQk8dWl0ZXh0IG5hbWU9IlFVSVpQT0RfUVVJWl9TQ09SRSIgdmFsdWU9IuW+l+WIhjoiLz4NCgkJPHVpdGV4dCBuYW1lPSJRVUlaUE9EX1FVSVpfUEFTU1NDT1JFIiB2YWx1ZT0i5Y+K5qC85YiG5pWwOiIvPg0KCQk8dWl0ZXh0IG5hbWU9IlFVSVpQT0RfUVVJWl9NQVhTQ09SRSIgdmFsdWU9IuacgOmrmOWIhuaVsDoiLz4NCgkJPHVpdGV4dCBuYW1lPSJRVUlaUE9EX1FVRVNBVE1QVF9TVFIiIHZhbHVlPSLlsJ3or5XmrKHmlbA6IOesrCAlbiDmrKHvvIzlhbEgJXQg5qyhIi8+DQoJCTx1aXRleHQgbmFtZT0iUVVJWlBPRF9RVUVTVFlQRV9TVFIiIHZhbHVlPSLnsbvlnos6ICVzIi8+DQoJCTx1aXRleHQgbmFtZT0iUVVJWlBPRF9RVUVTVFlQRV9HUkQiIHZhbHVlPSLor4TnuqciLz4NCgkJPHVpdGV4dCBuYW1lPSJRVUlaUE9EX1FVRVNUWVBFX1NWWSIgdmFsdWU9Iuiwg+afpSIvPg0KCQk8dWl0ZXh0IG5hbWU9IlFVSVpQT0RfUVVJWkFUTVBUX0lORiIgdmFsdWU9IuaXoOmZkCIvPg0KCQk8dWl0ZXh0IG5hbWU9IlFVSVpQT0RfUVVFU0FUTVBUX0lORiIgdmFsdWU9IuaXoOmZkCIvPg0KCQk8dWl0ZXh0IG5hbWU9IldBUk5JTkdNU0dfWUVTU1RSSU5HIiB2YWx1ZT0i5pivIi8+DQoJCTx1aXRleHQgbmFtZT0iV0FSTklOR01TR19OT1NUUklORyIgdmFsdWU9IuWQpiIvPg0KCQk8dWl0ZXh0IG5hbWU9IldBUk5JTkdNU0dfVElUTEVTVFJJTkciIHZhbHVlPSLmtYvpqozlr7zoiKrorablkYoiLz4NCgkJPHVpdGV4dCBuYW1lPSJXQVJOSU5HTVNHX01TR1NUUklORyIgdmFsdWU9IuatpOa1i+mqjOS4reacieacquWwneivleS9nOetlOeahOmXrumimOOAgiYjeEE7JiN4QTvljZXlh7vigJzmmK/igJ3pgIDlh7rmraTmtYvpqozjgILljZXlh7vigJzlkKbigJ3nu6fnu63mtYvpqozjgIIiLz4NCgkJPHVpdGV4dCBuYW1lPSJJTkZPUk1BVElPTl9IMjY0X0ZMQVNIUExBWUVSIiB2YWx1ZT0i5b2T5YmN5a6J6KOF5Zyo5oKo55qE6K6h566X5py65LiK55qEIEZsYXNoIFBsYXllciDniYjmnKzkuI3mlK/mjIHor6Xop4bpopHjgILljZXlh7vop4bpopHljLrln5/kuIvovb3mnIDmlrDniYjmnKznmoQgRmxhc2ggUGxheWVy44CC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uWQkeWPguWKoOiAheaYvuekuuaPkOimgeagjyIvPg0KCQk8dWl0ZXh0IG5hbWU9Ik1VVEUiIHZhbHVlPSLpnZnpn7MiLz4NCgkJPHVpdGV4dCBuYW1lPSJET0NXUkFQX1RJVExFIiB2YWx1ZT0iUHJlc2VudGVyIOaWh+S7tumZhOS7tiIvPg0KCQk8dWl0ZXh0IG5hbWU9IkRPQ1dSQVBfTVNHIiB2YWx1ZT0i5L+d5a2Y5Yiw5oiR55qE6K6h566X5py6Ii8+DQoJCTx1aXRleHQgbmFtZT0iRE9DV1JBUF9QUk9NUFQiIHZhbHVlPSLljZXlh7vku6XkuIvovb0iLz4NCgk8L2xhbmd1YWdlPg0KCTxsYW5ndWFnZSBpZD0idH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U2xheXQgJW4iLz4NCgkJPCEtLSBzdWJzdGl0dXRpb246ICVuID09IHNsaWRlIG51bWJlciAtLT4NCgkJPCEtLSBzdWJzdGl0dXRpb246ICV0ID09IHRvdGFsIHNsaWRlIGNvdW50IC0tPg0KCQk8dWl0ZXh0IG5hbWU9IlNDUlVCQkFSU1RBVFVTX1NMSURFSU5GTyIgdmFsdWU9IlNsYXl0ICVuIC8gJXQgfCAiLz4NCgkJPHVpdGV4dCBuYW1lPSJTQ1JVQkJBUlNUQVRVU19TVE9QUEVEIiB2YWx1ZT0iRHVyZHVydWxkdSIvPg0KCQk8dWl0ZXh0IG5hbWU9IlNDUlVCQkFSU1RBVFVTX1BMQVlJTkciIHZhbHVlPSJPeW5hdMSxbMSxeW9yIi8+DQoJCTx1aXRleHQgbmFtZT0iU0NSVUJCQVJTVEFUVVNfTk9BVURJTyIgdmFsdWU9IlNlcyBZb2siLz4NCgkJPHVpdGV4dCBuYW1lPSJTQ1JVQkJBUlNUQVRVU19WSURQTEFZSU5HIiB2YWx1ZT0iVmlkZW8gT3luYXTEsWzEsXlvciIvPg0KCQk8dWl0ZXh0IG5hbWU9IlNDUlVCQkFSU1RBVFVTX0xPQURJTkciIHZhbHVlPSJZw7xrbGVuaXlvciIvPg0KCQk8dWl0ZXh0IG5hbWU9IlNDUlVCQkFSU1RBVFVTX0JVRkZFUklORyIgdmFsdWU9IkFyYWJlbGxlxJ9lIEFsxLFuxLF5b3IiLz4NCgkJPHVpdGV4dCBuYW1lPSJTQ1JVQkJBUlNUQVRVU19RVUVTVElPTiIgdmFsdWU9IlNvcnV5dSBZYW7EsXRsYSIvPg0KCQk8dWl0ZXh0IG5hbWU9IlNDUlVCQkFSU1RBVFVTX1JFVklFV1FVSVoiIHZhbHVlPSJTxLFuYXYgxLBuY2VsZW5peW9yIi8+DQoJCTwhLS0gc3Vic3RpdHV0aW9uOiAlbSA9PSBtaW51dGVzIHJlbWFpbmluZyAtLT4NCgkJPCEtLSBzdWJzdGl0dXRpb246ICVzID09IHNlY29uZHMgcmVtYWluaW5nIC0tPg0KCQk8dWl0ZXh0IG5hbWU9IkVMQVBTRUQiIHZhbHVlPSIlbSBEYWtpa2EgJXMgU2FuaXllIEthbGTEsSIvPg0KCQk8dWl0ZXh0IG5hbWU9Ik5PVEZPVU5EIiB2YWx1ZT0iSGVyaGFuZ2kgQmlyIMWeZXkgQnVsdW5tYWTEsSIvPg0KCQk8dWl0ZXh0IG5hbWU9IkFUVEFDSE1FTlRTIiB2YWx1ZT0iRWtsZXI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LEsHJ0aWJhdCIvPg0KCQk8dWl0ZXh0IG5hbWU9IlRBQl9RVUlaIiB2YWx1ZT0iU8SxbmF2Ii8+DQoJCTx1aXRleHQgbmFtZT0iVEFCX09VVExJTkUiIHZhbHVlPSJBbmEgSGF0Ii8+DQoJCTx1aXRleHQgbmFtZT0iVEFCX1RIVU1CIiB2YWx1ZT0iUmVzaW0iLz4NCgkJPHVpdGV4dCBuYW1lPSJUQUJfTk9URVMiIHZhbHVlPSJOb3RsYXIiLz4NCgkJPHVpdGV4dCBuYW1lPSJUQUJfU0VBUkNIIiB2YWx1ZT0iQXJhIi8+DQoJCTx1aXRleHQgbmFtZT0iU0xJREVfSEVBRElORyIgdmFsdWU9IlNsYXl0IEJhxZ9sxLHEn8SxIi8+DQoJCTx1aXRleHQgbmFtZT0iRFVSQVRJT05fSEVBRElORyIgdmFsdWU9IlPDvHJlIi8+DQoJCTx1aXRleHQgbmFtZT0iU0VBUkNIX0hFQURJTkciIHZhbHVlPSJNZXRuaSBhcmE6Ii8+DQoJCTx1aXRleHQgbmFtZT0iVEhVTUJfSEVBRElORyIgdmFsdWU9IlNsYXl0Ii8+DQoJCTx1aXRleHQgbmFtZT0iVEhVTUJfSU5GTyIgdmFsdWU9IlNsYXl0IEJhxZ9sxLHEn8SxL1PDvHJlc2kiLz4NCgkJPHVpdGV4dCBuYW1lPSJBVFRBQ0hOQU1FX0hFQURJTkciIHZhbHVlPSJEb3N5YSBBZMSxIi8+DQoJCTx1aXRleHQgbmFtZT0iQVRUQUNIU0laRV9IRUFESU5HIiB2YWx1ZT0iQm95dXQiLz4NCgkJPHVpdGV4dCBuYW1lPSJTTElERV9OT1RFUyIgdmFsdWU9IlNsYXl0IE5vdGxhcsSxIi8+DQoJCTwhLS1xdWl6IHBvZCBhbmQgbWVzc2FnZSBib3ggdGV4dHMtLT4NCgkJPHVpdGV4dCBuYW1lPSJRVUlaUE9EX1FVSVpfQVRURU1QVCIgdmFsdWU9IlPEsW5hdiBEZW5lbWVzaToiLz4NCgkJPHVpdGV4dCBuYW1lPSJRVUlaUE9EX1FVSVpfQVRURU1QVF9WQUxVRSIgdmFsdWU9IiVuLyV0Ii8+DQoJCTx1aXRleHQgbmFtZT0iUVVJWlBPRF9RVUlaX1NDT1JFIiB2YWx1ZT0iUHVhbjoiLz4NCgkJPHVpdGV4dCBuYW1lPSJRVUlaUE9EX1FVSVpfUEFTU1NDT1JFIiB2YWx1ZT0iR2XDp21lIFB1YW7EsToiLz4NCgkJPHVpdGV4dCBuYW1lPSJRVUlaUE9EX1FVSVpfTUFYU0NPUkUiIHZhbHVlPSJNYWtzaW11bSBQdWFuOiIvPg0KCQk8dWl0ZXh0IG5hbWU9IlFVSVpQT0RfUVVFU0FUTVBUX1NUUiIgdmFsdWU9IkRlbmVtZTogJW4vJXQiLz4NCgkJPHVpdGV4dCBuYW1lPSJRVUlaUE9EX1FVRVNUWVBFX1NUUiIgdmFsdWU9IlTDvHI6ICVzIi8+DQoJCTx1aXRleHQgbmFtZT0iUVVJWlBPRF9RVUVTVFlQRV9HUkQiIHZhbHVlPSJCYXNhbWFrbMSxIi8+DQoJCTx1aXRleHQgbmFtZT0iUVVJWlBPRF9RVUVTVFlQRV9TVlkiIHZhbHVlPSJBbmtldCIvPg0KCQk8dWl0ZXh0IG5hbWU9IlFVSVpQT0RfUVVJWkFUTVBUX0lORiIgdmFsdWU9IlPEsW7EsXJzxLF6Ii8+DQoJCTx1aXRleHQgbmFtZT0iUVVJWlBPRF9RVUVTQVRNUFRfSU5GIiB2YWx1ZT0iU8SxbsSxcnPEsXoiLz4NCgkJPHVpdGV4dCBuYW1lPSJXQVJOSU5HTVNHX1lFU1NUUklORyIgdmFsdWU9IkV2ZXQiLz4NCgkJPHVpdGV4dCBuYW1lPSJXQVJOSU5HTVNHX05PU1RSSU5HIiB2YWx1ZT0iSGF5xLFyIi8+DQoJCTx1aXRleHQgbmFtZT0iV0FSTklOR01TR19USVRMRVNUUklORyIgdmFsdWU9IlPEsW5hdiBHZXppbm1lIFV5YXLEsXPEsSIvPg0KCQk8dWl0ZXh0IG5hbWU9IldBUk5JTkdNU0dfTVNHU1RSSU5HIiB2YWx1ZT0iQnUgU8SxbmF2ZGEgZGVuZW5tZW1pxZ8gc29ydWxhciB2YXIuJiN4QTsmI3hBO0V2ZXQgc2XDp2VuZcSfaW5pIHTEsWtsYXTEsXJzYW7EsXogU8SxbmF2ZGFuIMOnxLFrYWNha3PEsW7EsXouIFPEsW5hdmEgZGV2YW0gZXRtZWsgacOnaW4gSGF5xLFyIHNlw6dlbmXEn2luaSB0xLFrbGF0xLFuLiIvPg0KCQk8dWl0ZXh0IG5hbWU9IklORk9STUFUSU9OX0gyNjRfRkxBU0hQTEFZRVIiIHZhbHVlPSJCaWxnaXNheWFyxLFuxLF6YSB5w7xrbMO8IG9sYW4gZ2XDp2VybGkgRmxhc2ggUGxheWVyIHPDvHLDvG3DvCBidSB2aWRlb3l1IGRlc3Rla2xlbWl5b3IuIEVuIHNvbiBGbGFzaCBQbGF5ZXIgc8O8csO8bcO8bsO8IGluZGlybWVrIGnDp2luIHZpZGVvIGFsYW7EsW7EsSB0xLFrbGF0xLFu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LYXTEsWzEsW1jxLFsYXJhIGtlbmFyIMOndWJ1xJ91bnUgZ8O2c3RlciIvPg0KCQk8dWl0ZXh0IG5hbWU9Ik1VVEUiIHZhbHVlPSJTZXNzaXoiLz4NCgkJPHVpdGV4dCBuYW1lPSJET0NXUkFQX1RJVExFIiB2YWx1ZT0iUHJlc2VudGVyIERvc3lhIEVraSIvPg0KCQk8dWl0ZXh0IG5hbWU9IkRPQ1dSQVBfTVNHIiB2YWx1ZT0iQmlsZ2lzYXlhcsSxbWEgS2F5ZGV0Ii8+DQoJCTx1aXRleHQgbmFtZT0iRE9DV1JBUF9QUk9NUFQiIHZhbHVlPSLEsG5kaXJtZWsgacOnaW4gVMSxa2xhdMSxbiIvPg0KCTwvbGFuZ3VhZ2U+DQoJPGxhbmd1YWdlIGlkPSJydS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LQodC70LDQudC0ICVuIi8+DQoJCTwhLS0gc3Vic3RpdHV0aW9uOiAlbiA9PSBzbGlkZSBudW1iZXIgLS0+DQoJCTwhLS0gc3Vic3RpdHV0aW9uOiAldCA9PSB0b3RhbCBzbGlkZSBjb3VudCAtLT4NCgkJPHVpdGV4dCBuYW1lPSJTQ1JVQkJBUlNUQVRVU19TTElERUlORk8iIHZhbHVlPSLQodC70LDQudC0ICVuIC8gJXQgfCAiLz4NCgkJPHVpdGV4dCBuYW1lPSJTQ1JVQkJBUlNUQVRVU19TVE9QUEVEIiB2YWx1ZT0i0J7RgdGC0LDQvdC+0LLQu9C10L3QviIvPg0KCQk8dWl0ZXh0IG5hbWU9IlNDUlVCQkFSU1RBVFVTX1BMQVlJTkciIHZhbHVlPSLQktC+0YHQv9GA0L7QuNC30LLQtdC00LXQvdC40LUiLz4NCgkJPHVpdGV4dCBuYW1lPSJTQ1JVQkJBUlNUQVRVU19OT0FVRElPIiB2YWx1ZT0i0J3QtdGCINCw0YPQtNC40L4iLz4NCgkJPHVpdGV4dCBuYW1lPSJTQ1JVQkJBUlNUQVRVU19WSURQTEFZSU5HIiB2YWx1ZT0i0JLQvtGB0L/RgNC+0LjQt9Cy0LXQtNC10L3QuNC1INCy0LjQtNC10L4iLz4NCgkJPHVpdGV4dCBuYW1lPSJTQ1JVQkJBUlNUQVRVU19MT0FESU5HIiB2YWx1ZT0i0JfQsNCz0YDRg9C30LrQsCIvPg0KCQk8dWl0ZXh0IG5hbWU9IlNDUlVCQkFSU1RBVFVTX0JVRkZFUklORyIgdmFsdWU9ItCR0YPRhNC10YDQuNC30LDRhtC40Y8iLz4NCgkJPHVpdGV4dCBuYW1lPSJTQ1JVQkJBUlNUQVRVU19RVUVTVElPTiIgdmFsdWU9ItCe0YLQstC10YIg0L3QsCDQstC+0L/RgNC+0YEiLz4NCgkJPHVpdGV4dCBuYW1lPSJTQ1JVQkJBUlNUQVRVU19SRVZJRVdRVUlaIiB2YWx1ZT0i0J7QsdC30L7RgCDQvtC/0YDQvtGB0LAiLz4NCgkJPCEtLSBzdWJzdGl0dXRpb246ICVtID09IG1pbnV0ZXMgcmVtYWluaW5nIC0tPg0KCQk8IS0tIHN1YnN0aXR1dGlvbjogJXMgPT0gc2Vjb25kcyByZW1haW5pbmcgLS0+DQoJCTx1aXRleHQgbmFtZT0iRUxBUFNFRCIgdmFsdWU9ItCe0YHRgtCw0LvQvtGB0YwgJW0g0LzQuNC9LiAlcyDRgSIvPg0KCQk8dWl0ZXh0IG5hbWU9Ik5PVEZPVU5EIiB2YWx1ZT0i0J3QuNGH0LXQs9C+INC90LUg0L3QsNC50LTQtdC90L4iLz4NCgkJPHVpdGV4dCBuYW1lPSJBVFRBQ0hNRU5UUyIgdmFsdWU9ItCS0LvQvtC20LXQvdC40Y8iLz4NCgkJPCEtLSBzdWJzdGl0dXRpb246ICVwID09IGN1cnJlbnQgc3BlYWtlcidzIHRpdGxlIC0tPg0KCQk8dWl0ZXh0IG5hbWU9IkJJT1dJTl9USVRMRSIgdmFsdWU9ItCR0LjQvtCz0YDQsNGE0LjRjzogJXAiLz4NCgkJPHVpdGV4dCBuYW1lPSJCSU9CVE5fVElUTEUiIHZhbHVlPSLQkdC40L7Qs9GA0LDRhNC40Y8iLz4NCgkJPHVpdGV4dCBuYW1lPSJESVZJREVSQlROX1RJVExFIiB2YWx1ZT0ifCIvPg0KCQk8dWl0ZXh0IG5hbWU9IkNPTlRBQ1RCVE5fVElUTEUiIHZhbHVlPSLQmtC+0L3RgtCw0LrRgiIvPg0KCQk8dWl0ZXh0IG5hbWU9IlRBQl9RVUlaIiB2YWx1ZT0i0J7Qv9GA0L7RgSIvPg0KCQk8dWl0ZXh0IG5hbWU9IlRBQl9PVVRMSU5FIiB2YWx1ZT0i0KHRhdC10LzQsCIvPg0KCQk8dWl0ZXh0IG5hbWU9IlRBQl9USFVNQiIgdmFsdWU9ItCR0LXQs9GD0L3QvtC6Ii8+DQoJCTx1aXRleHQgbmFtZT0iVEFCX05PVEVTIiB2YWx1ZT0i0JfQsNC80LXRgtC60LgiLz4NCgkJPHVpdGV4dCBuYW1lPSJUQUJfU0VBUkNIIiB2YWx1ZT0i0J/QvtC40YHQuiIvPg0KCQk8dWl0ZXh0IG5hbWU9IlNMSURFX0hFQURJTkciIHZhbHVlPSLQl9Cw0LPQvtC70L7QstC+0Log0YHQu9Cw0LnQtNCwIi8+DQoJCTx1aXRleHQgbmFtZT0iRFVSQVRJT05fSEVBRElORyIgdmFsdWU9ItCU0LvQuNGCLdGB0YLRjCIvPg0KCQk8dWl0ZXh0IG5hbWU9IlNFQVJDSF9IRUFESU5HIiB2YWx1ZT0i0J/QvtC40YHQuiDRgtC10LrRgdGC0LA6Ii8+DQoJCTx1aXRleHQgbmFtZT0iVEhVTUJfSEVBRElORyIgdmFsdWU9ItCh0LvQsNC50LQiLz4NCgkJPHVpdGV4dCBuYW1lPSJUSFVNQl9JTkZPIiB2YWx1ZT0i0J3QsNC30LLQsNC90LjQtS/QtNC70LjRgi3QvdC+0YHRgtGMIi8+DQoJCTx1aXRleHQgbmFtZT0iQVRUQUNITkFNRV9IRUFESU5HIiB2YWx1ZT0i0JjQvNGPINGE0LDQudC70LAiLz4NCgkJPHVpdGV4dCBuYW1lPSJBVFRBQ0hTSVpFX0hFQURJTkciIHZhbHVlPSLQoNCw0LfQvNC10YAiLz4NCgkJPHVpdGV4dCBuYW1lPSJTTElERV9OT1RFUyIgdmFsdWU9ItCX0LDQvNC10YLQutC4INC6INGB0LvQsNC50LTRgyIvPg0KCQk8IS0tcXVpeiBwb2QgYW5kIG1lc3NhZ2UgYm94IHRleHRzLS0+DQoJCTx1aXRleHQgbmFtZT0iUVVJWlBPRF9RVUlaX0FUVEVNUFQiIHZhbHVlPSLQn9C+0L/Ri9GC0LrQsCDQv9GA0L7QudGC0Lgg0L7Qv9GA0L7RgToiLz4NCgkJPHVpdGV4dCBuYW1lPSJRVUlaUE9EX1FVSVpfQVRURU1QVF9WQUxVRSIgdmFsdWU9IiVuINC40LcgJXQiLz4NCgkJPHVpdGV4dCBuYW1lPSJRVUlaUE9EX1FVSVpfU0NPUkUiIHZhbHVlPSLQndCw0LHRgNCw0L3QviDQsdCw0LvQu9C+0LI6Ii8+DQoJCTx1aXRleHQgbmFtZT0iUVVJWlBPRF9RVUlaX1BBU1NTQ09SRSIgdmFsdWU9ItCf0YDQvtGF0L7QtNC90L7QuSDRgNC10LfRg9C70YzRgtCw0YI6Ii8+DQoJCTx1aXRleHQgbmFtZT0iUVVJWlBPRF9RVUlaX01BWFNDT1JFIiB2YWx1ZT0i0JzQsNC60YHQuNC80LDQu9GM0L3Ri9C5INGA0LXQt9GD0LvRjNGC0LDRgjoiLz4NCgkJPHVpdGV4dCBuYW1lPSJRVUlaUE9EX1FVRVNBVE1QVF9TVFIiIHZhbHVlPSLQn9C+0L/Ri9GC0LrQsDogJW4g0LjQtyAldCIvPg0KCQk8dWl0ZXh0IG5hbWU9IlFVSVpQT0RfUVVFU1RZUEVfU1RSIiB2YWx1ZT0i0KLQuNC/OiAlcyIvPg0KCQk8dWl0ZXh0IG5hbWU9IlFVSVpQT0RfUVVFU1RZUEVfR1JEIiB2YWx1ZT0i0KEg0L7RhtC10L3QutC+0LkiLz4NCgkJPHVpdGV4dCBuYW1lPSJRVUlaUE9EX1FVRVNUWVBFX1NWWSIgdmFsdWU9ItCe0LHQt9C+0YAiLz4NCgkJPHVpdGV4dCBuYW1lPSJRVUlaUE9EX1FVSVpBVE1QVF9JTkYiIHZhbHVlPSLQkdC+0LvRjNGI0L7QtSDRh9C40YHQu9C+Ii8+DQoJCTx1aXRleHQgbmFtZT0iUVVJWlBPRF9RVUVTQVRNUFRfSU5GIiB2YWx1ZT0i0JHQvtC70YzRiNC+0LUg0YfQuNGB0LvQviIvPg0KCQk8dWl0ZXh0IG5hbWU9IldBUk5JTkdNU0dfWUVTU1RSSU5HIiB2YWx1ZT0i0JTQsCIvPg0KCQk8dWl0ZXh0IG5hbWU9IldBUk5JTkdNU0dfTk9TVFJJTkciIHZhbHVlPSLQndC10YIiLz4NCgkJPHVpdGV4dCBuYW1lPSJXQVJOSU5HTVNHX1RJVExFU1RSSU5HIiB2YWx1ZT0i0J/RgNC10LTRg9C/0YDQtdC20LTQtdC90LjQtSDQviDQvdCw0LLQuNCz0LDRhtC40Lgg0LIg0L7Qv9GA0L7RgdC1Ii8+DQoJCTx1aXRleHQgbmFtZT0iV0FSTklOR01TR19NU0dTVFJJTkciIHZhbHVlPSLQkiDQvtC/0YDQvtGB0LUg0L7RgdGC0LDQu9C40YHRjCDQvdC10L7RgtCy0LXRh9C10L3QvdGL0LUg0LLQvtC/0YDQvtGB0Ysu0J3QsNC20LDRgtC40LUg0LrQvdC+0L/QutC4ICZxdW90O9CU0LAmcXVvdDsg0L/RgNC40LLQtdC00LXRgiDQuiDQt9Cw0LrRgNGL0YLQuNGOINC+0L/RgNC+0YHQsC4g0J3QsNC20LDRgtC40LUg0LrQvdC+0L/QutC4ICZxdW90O9Cd0LXRgiZxdW90OyDQv9GA0L7QtNC+0LvQttC40YIg0L7Qv9GA0L7RgS4iLz4NCgkJPHVpdGV4dCBuYW1lPSJJTkZPUk1BVElPTl9IMjY0X0ZMQVNIUExBWUVSIiB2YWx1ZT0i0KLQtdC60YPRidCw0Y8g0LLQtdGA0YHQuNGPINC/0YDQvtC40LPRgNGL0LLQsNGC0LXQu9GPIEZsYXNoIFBsYXllciwg0YPRgdGC0LDQvdC+0LLQu9C10L3QvdCw0Y8g0L3QsCDRjdGC0L7QvCDQutC+0LzQv9GM0Y7RgtC10YDQtSwg0L3QtSDQv9C+0LTQtNC10YDQttC40LLQsNC10YIg0Y3RgtC+INCy0LjQtNC10L4uINCp0LXQu9C60L3QuNGC0LUg0LIg0L7QsdC70LDRgdGC0Lgg0LLQuNC00LXQviwg0YfRgtC+0LHRiyDQt9Cw0LPRgNGD0LfQuNGC0Ywg0L/QvtGB0LvQtdC00L3RjtGOINCy0LXRgNGB0LjRjiDQv9GA0L7QuNCz0YDRi9Cy0LDRgtC10LvRjy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tCf0L7QutCw0LfRi9Cy0LDRgtGMINCy0YDQtdC30LrRgyDRg9GH0LDRgdGC0L3QuNC60LDQvCIvPg0KCQk8dWl0ZXh0IG5hbWU9Ik1VVEUiIHZhbHVlPSLQntGC0LrQu9GO0YfQuNGC0Ywg0LfQstGD0LoiLz4NCgkJPHVpdGV4dCBuYW1lPSJET0NXUkFQX1RJVExFIiB2YWx1ZT0i0JLQu9C+0LbQtdC90LjQtSDQsiDRhNCw0LnQuyBBZG9iZSBQcmVzZW50ZXIiLz4NCgkJPHVpdGV4dCBuYW1lPSJET0NXUkFQX01TRyIgdmFsdWU9ItCh0L7RhdGA0LDQvdC40YLRjCDQsiDQv9Cw0L/QutGDICZxdW90O9Cc0L7QuSDQutC+0LzQv9GM0Y7RgtC10YAmcXVvdDsiLz4NCgkJPHVpdGV4dCBuYW1lPSJET0NXUkFQX1BST01QVCIgdmFsdWU9ItCp0LXQu9C60L3Rg9GC0Ywg0LTQu9GPINC30LDQs9GA0YPQt9C60LgiLz4NCgk8L2xhbmd1YWdlPg0KPC9jb25maWd1cmF0aW9uPg0K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0&quot;/&gt;&lt;lineCharCount val=&quot;8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3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33&quot;/&gt;&lt;lineCharCount val=&quot;13&quot;/&gt;&lt;lineCharCount val=&quot;12&quot;/&gt;&lt;lineCharCount val=&quot;13&quot;/&gt;&lt;lineCharCount val=&quot;11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6&quot;/&gt;&lt;lineCharCount val=&quot;1&quot;/&gt;&lt;lineCharCount val=&quot;1&quot;/&gt;&lt;lineCharCount val=&quot;1&quot;/&gt;&lt;lineCharCount val=&quot;1&quot;/&gt;&lt;lineCharCount val=&quot;1&quot;/&gt;&lt;lineCharCount val=&quot;1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1&quot;/&gt;&lt;lineCharCount val=&quot;19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0&quot;/&gt;&lt;lineCharCount val=&quot;8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33&quot;/&gt;&lt;lineCharCount val=&quot;13&quot;/&gt;&lt;lineCharCount val=&quot;11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3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30&quot;/&gt;&lt;lineCharCount val=&quot;5&quot;/&gt;&lt;/TableIndex&gt;&lt;/ShapeTextInfo&gt;"/>
</p:tagLst>
</file>

<file path=ppt/theme/theme1.xml><?xml version="1.0" encoding="utf-8"?>
<a:theme xmlns:a="http://schemas.openxmlformats.org/drawingml/2006/main" name="5000 and Evolutionary Acquisi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5000 and Evolutionary Acquisi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514600" marR="0" indent="-2514600" algn="l" defTabSz="914400" rtl="0" eaLnBrk="0" fontAlgn="base" latinLnBrk="0" hangingPunct="0">
          <a:lnSpc>
            <a:spcPct val="105000"/>
          </a:lnSpc>
          <a:spcBef>
            <a:spcPct val="20000"/>
          </a:spcBef>
          <a:spcAft>
            <a:spcPct val="0"/>
          </a:spcAft>
          <a:buClr>
            <a:srgbClr val="151C77"/>
          </a:buClr>
          <a:buSzPct val="80000"/>
          <a:buFont typeface="Wingdings" pitchFamily="2" charset="2"/>
          <a:buNone/>
          <a:tabLst/>
          <a:defRPr kumimoji="0" lang="en-US" sz="2000" b="1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514600" marR="0" indent="-2514600" algn="l" defTabSz="914400" rtl="0" eaLnBrk="0" fontAlgn="base" latinLnBrk="0" hangingPunct="0">
          <a:lnSpc>
            <a:spcPct val="105000"/>
          </a:lnSpc>
          <a:spcBef>
            <a:spcPct val="20000"/>
          </a:spcBef>
          <a:spcAft>
            <a:spcPct val="0"/>
          </a:spcAft>
          <a:buClr>
            <a:srgbClr val="151C77"/>
          </a:buClr>
          <a:buSzPct val="80000"/>
          <a:buFont typeface="Wingdings" pitchFamily="2" charset="2"/>
          <a:buNone/>
          <a:tabLst/>
          <a:defRPr kumimoji="0" lang="en-US" sz="2000" b="1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000 and Evolutionary Acquisi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000 and Evolutionary Acquisi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AFIT lessons</Template>
  <TotalTime>26691</TotalTime>
  <Words>999</Words>
  <Application>Microsoft Macintosh PowerPoint</Application>
  <PresentationFormat>On-screen Show (4:3)</PresentationFormat>
  <Paragraphs>280</Paragraphs>
  <Slides>22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Arial</vt:lpstr>
      <vt:lpstr>Calibri</vt:lpstr>
      <vt:lpstr>Symbol</vt:lpstr>
      <vt:lpstr>Tahoma</vt:lpstr>
      <vt:lpstr>Times New Roman</vt:lpstr>
      <vt:lpstr>Wingdings</vt:lpstr>
      <vt:lpstr>5000 and Evolutionary Acquisition</vt:lpstr>
      <vt:lpstr>1_Default Design</vt:lpstr>
      <vt:lpstr>Default Design</vt:lpstr>
      <vt:lpstr>Bitmap Image</vt:lpstr>
      <vt:lpstr>Equation</vt:lpstr>
      <vt:lpstr>Machine Learning DASC 522</vt:lpstr>
      <vt:lpstr>Overview</vt:lpstr>
      <vt:lpstr>Concept Map - NN</vt:lpstr>
      <vt:lpstr>PowerPoint Presentation</vt:lpstr>
      <vt:lpstr>Artificial Neuron (Perceptron)</vt:lpstr>
      <vt:lpstr>Activation Functions</vt:lpstr>
      <vt:lpstr>The Simple Perceptron – Inverter</vt:lpstr>
      <vt:lpstr>The Simple Perceptron – Bool AND</vt:lpstr>
      <vt:lpstr>The Simple Perceptron – Bool OR</vt:lpstr>
      <vt:lpstr>The Simple Perceptron –  Bool XOR?</vt:lpstr>
      <vt:lpstr>The Simple Perceptron – Decision Surface</vt:lpstr>
      <vt:lpstr>Linear separability</vt:lpstr>
      <vt:lpstr>Boolean XOR using Simple Perceptron(s)</vt:lpstr>
      <vt:lpstr>Overview</vt:lpstr>
      <vt:lpstr>PowerPoint Presentation</vt:lpstr>
      <vt:lpstr>PowerPoint Presentation</vt:lpstr>
      <vt:lpstr>Revisit: Simple Perceptron  without activation</vt:lpstr>
      <vt:lpstr>Revisit: Simple Perceptron  without activation</vt:lpstr>
      <vt:lpstr>Gradient Descent in Weight Space</vt:lpstr>
      <vt:lpstr>Ways to Assist Gradient Descent</vt:lpstr>
      <vt:lpstr>Comparing Perceptron &amp; GD Rules</vt:lpstr>
      <vt:lpstr>Perceptron Summary</vt:lpstr>
    </vt:vector>
  </TitlesOfParts>
  <Company>AFIT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SENG520 Course Introduction</dc:title>
  <dc:subject>Course Introduction</dc:subject>
  <dc:creator>Thomas Ford</dc:creator>
  <cp:lastModifiedBy>Torrey and MaryAnn Wagner</cp:lastModifiedBy>
  <cp:revision>353</cp:revision>
  <cp:lastPrinted>2018-03-25T17:25:56Z</cp:lastPrinted>
  <dcterms:created xsi:type="dcterms:W3CDTF">2004-01-05T15:59:25Z</dcterms:created>
  <dcterms:modified xsi:type="dcterms:W3CDTF">2020-10-22T19:05:47Z</dcterms:modified>
</cp:coreProperties>
</file>